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425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4" r:id="rId11"/>
    <p:sldId id="436" r:id="rId12"/>
    <p:sldId id="437" r:id="rId13"/>
    <p:sldId id="433" r:id="rId14"/>
    <p:sldId id="438" r:id="rId15"/>
    <p:sldId id="441" r:id="rId16"/>
    <p:sldId id="439" r:id="rId17"/>
    <p:sldId id="442" r:id="rId18"/>
    <p:sldId id="257" r:id="rId19"/>
    <p:sldId id="443" r:id="rId20"/>
    <p:sldId id="444" r:id="rId21"/>
    <p:sldId id="445" r:id="rId22"/>
    <p:sldId id="446" r:id="rId23"/>
    <p:sldId id="447" r:id="rId24"/>
    <p:sldId id="449" r:id="rId25"/>
    <p:sldId id="450" r:id="rId26"/>
    <p:sldId id="543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2" r:id="rId38"/>
    <p:sldId id="424" r:id="rId39"/>
    <p:sldId id="464" r:id="rId40"/>
    <p:sldId id="465" r:id="rId41"/>
    <p:sldId id="467" r:id="rId42"/>
    <p:sldId id="552" r:id="rId43"/>
    <p:sldId id="435" r:id="rId44"/>
    <p:sldId id="466" r:id="rId45"/>
    <p:sldId id="468" r:id="rId46"/>
    <p:sldId id="469" r:id="rId47"/>
    <p:sldId id="470" r:id="rId48"/>
    <p:sldId id="471" r:id="rId49"/>
    <p:sldId id="472" r:id="rId50"/>
    <p:sldId id="544" r:id="rId51"/>
    <p:sldId id="473" r:id="rId52"/>
    <p:sldId id="474" r:id="rId53"/>
    <p:sldId id="476" r:id="rId54"/>
    <p:sldId id="475" r:id="rId55"/>
    <p:sldId id="551" r:id="rId56"/>
    <p:sldId id="490" r:id="rId57"/>
    <p:sldId id="477" r:id="rId58"/>
    <p:sldId id="478" r:id="rId59"/>
    <p:sldId id="479" r:id="rId60"/>
    <p:sldId id="480" r:id="rId61"/>
    <p:sldId id="481" r:id="rId62"/>
    <p:sldId id="483" r:id="rId63"/>
    <p:sldId id="482" r:id="rId64"/>
    <p:sldId id="484" r:id="rId65"/>
    <p:sldId id="485" r:id="rId66"/>
    <p:sldId id="486" r:id="rId67"/>
    <p:sldId id="487" r:id="rId68"/>
    <p:sldId id="488" r:id="rId69"/>
    <p:sldId id="489" r:id="rId70"/>
    <p:sldId id="492" r:id="rId71"/>
    <p:sldId id="493" r:id="rId72"/>
    <p:sldId id="494" r:id="rId73"/>
    <p:sldId id="495" r:id="rId74"/>
    <p:sldId id="496" r:id="rId75"/>
    <p:sldId id="497" r:id="rId76"/>
    <p:sldId id="491" r:id="rId77"/>
    <p:sldId id="498" r:id="rId78"/>
    <p:sldId id="499" r:id="rId79"/>
    <p:sldId id="500" r:id="rId80"/>
    <p:sldId id="501" r:id="rId81"/>
    <p:sldId id="502" r:id="rId82"/>
    <p:sldId id="503" r:id="rId83"/>
    <p:sldId id="505" r:id="rId84"/>
    <p:sldId id="504" r:id="rId85"/>
    <p:sldId id="541" r:id="rId86"/>
    <p:sldId id="542" r:id="rId87"/>
    <p:sldId id="507" r:id="rId88"/>
    <p:sldId id="508" r:id="rId89"/>
    <p:sldId id="509" r:id="rId90"/>
    <p:sldId id="511" r:id="rId91"/>
    <p:sldId id="545" r:id="rId92"/>
    <p:sldId id="512" r:id="rId93"/>
    <p:sldId id="513" r:id="rId94"/>
    <p:sldId id="514" r:id="rId95"/>
    <p:sldId id="515" r:id="rId96"/>
    <p:sldId id="516" r:id="rId97"/>
    <p:sldId id="517" r:id="rId98"/>
    <p:sldId id="518" r:id="rId99"/>
    <p:sldId id="519" r:id="rId100"/>
    <p:sldId id="520" r:id="rId101"/>
    <p:sldId id="521" r:id="rId102"/>
    <p:sldId id="522" r:id="rId103"/>
    <p:sldId id="523" r:id="rId104"/>
    <p:sldId id="524" r:id="rId105"/>
    <p:sldId id="526" r:id="rId106"/>
    <p:sldId id="527" r:id="rId107"/>
    <p:sldId id="528" r:id="rId108"/>
    <p:sldId id="529" r:id="rId109"/>
    <p:sldId id="531" r:id="rId110"/>
    <p:sldId id="532" r:id="rId111"/>
    <p:sldId id="533" r:id="rId112"/>
    <p:sldId id="534" r:id="rId113"/>
    <p:sldId id="535" r:id="rId114"/>
    <p:sldId id="536" r:id="rId115"/>
    <p:sldId id="537" r:id="rId116"/>
    <p:sldId id="538" r:id="rId117"/>
    <p:sldId id="539" r:id="rId118"/>
    <p:sldId id="540" r:id="rId1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2020.09.08.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netelte2020.slack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wire.com/2019/spacex-fcc-starlink-million-earth-station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02199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strike="sngStrike" dirty="0"/>
              <a:t>Számítógépes</a:t>
            </a:r>
            <a:r>
              <a:rPr lang="hu-HU" sz="4800" dirty="0"/>
              <a:t> Telekommunikációs  Hálózatok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Laki Sándor</a:t>
            </a:r>
          </a:p>
          <a:p>
            <a:r>
              <a:rPr lang="hu-HU" dirty="0"/>
              <a:t>ELTE-Ericsson Kommunikációs Hálózatok Laboratórium</a:t>
            </a:r>
          </a:p>
          <a:p>
            <a:r>
              <a:rPr lang="hu-HU" sz="2000" i="1" dirty="0"/>
              <a:t>ELTE IK - Információs Rendszerek Tanszék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 előadás alapján. </a:t>
            </a:r>
            <a:br>
              <a:rPr lang="hu-HU" sz="2000" i="1" dirty="0"/>
            </a:br>
            <a:r>
              <a:rPr lang="hu-HU" sz="2000" i="1" dirty="0"/>
              <a:t>További inspiráció: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pic>
        <p:nvPicPr>
          <p:cNvPr id="2050" name="Picture 2" descr="Image result for libamÃ¡j konzerv">
            <a:extLst>
              <a:ext uri="{FF2B5EF4-FFF2-40B4-BE49-F238E27FC236}">
                <a16:creationId xmlns:a16="http://schemas.microsoft.com/office/drawing/2014/main" id="{EE5244E4-1B0F-4DBA-A82D-2977875A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63" y="227319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394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5CC5569-0668-44EB-9892-516D5A68EDCE}"/>
              </a:ext>
            </a:extLst>
          </p:cNvPr>
          <p:cNvSpPr txBox="1"/>
          <p:nvPr/>
        </p:nvSpPr>
        <p:spPr>
          <a:xfrm>
            <a:off x="4451327" y="52403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746BB8-9C9A-4C8E-8F61-66F55A996165}"/>
              </a:ext>
            </a:extLst>
          </p:cNvPr>
          <p:cNvSpPr txBox="1"/>
          <p:nvPr/>
        </p:nvSpPr>
        <p:spPr>
          <a:xfrm>
            <a:off x="6003529" y="51931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5A4EF0C-9914-4047-B138-F7C09284B3F0}"/>
              </a:ext>
            </a:extLst>
          </p:cNvPr>
          <p:cNvSpPr txBox="1"/>
          <p:nvPr/>
        </p:nvSpPr>
        <p:spPr>
          <a:xfrm>
            <a:off x="3426526" y="29231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94A3791-0674-4AC1-A069-ABA9C0527E80}"/>
              </a:ext>
            </a:extLst>
          </p:cNvPr>
          <p:cNvSpPr txBox="1"/>
          <p:nvPr/>
        </p:nvSpPr>
        <p:spPr>
          <a:xfrm>
            <a:off x="6502186" y="288915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E7024F8C-6473-414A-8874-C5C06B6DE1A2}"/>
              </a:ext>
            </a:extLst>
          </p:cNvPr>
          <p:cNvSpPr txBox="1"/>
          <p:nvPr/>
        </p:nvSpPr>
        <p:spPr>
          <a:xfrm>
            <a:off x="3416252" y="479347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6F9AED4-8F57-4761-915C-AFC48768E3CE}"/>
              </a:ext>
            </a:extLst>
          </p:cNvPr>
          <p:cNvSpPr txBox="1"/>
          <p:nvPr/>
        </p:nvSpPr>
        <p:spPr>
          <a:xfrm>
            <a:off x="6700091" y="523843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3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EC74169-E386-4C63-8CE9-20B7F5B4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Infrastruktúra költségek</a:t>
            </a:r>
          </a:p>
          <a:p>
            <a:pPr marL="0" indent="0">
              <a:buNone/>
            </a:pPr>
            <a:r>
              <a:rPr lang="hu-HU" dirty="0"/>
              <a:t>Fizikai linkek kiépítése vagy bérlése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Sávszélesség költségek</a:t>
            </a:r>
          </a:p>
          <a:p>
            <a:pPr marL="0" indent="0">
              <a:buNone/>
            </a:pPr>
            <a:r>
              <a:rPr lang="hu-HU" dirty="0"/>
              <a:t>A linkek nem feltétlenül lesznek teljesen kihasználva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Humán költségek</a:t>
            </a:r>
          </a:p>
          <a:p>
            <a:pPr marL="0" indent="0">
              <a:buNone/>
            </a:pPr>
            <a:r>
              <a:rPr lang="hu-HU" dirty="0"/>
              <a:t>Minden kapcsolatot egyedi módon kell kezelni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08394C6-4272-4612-A2AF-ABEB8C3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szomszédos hálózatok egyesével való összekapcsolása túl költséges lenne</a:t>
            </a:r>
          </a:p>
        </p:txBody>
      </p:sp>
    </p:spTree>
    <p:extLst>
      <p:ext uri="{BB962C8B-B14F-4D97-AF65-F5344CB8AC3E}">
        <p14:creationId xmlns:p14="http://schemas.microsoft.com/office/powerpoint/2010/main" val="7492562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C154AAD-3F38-44D8-9E2E-B0069E3C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A problémát az úgynevezett Internet </a:t>
            </a:r>
            <a:r>
              <a:rPr lang="hu-HU" dirty="0" err="1"/>
              <a:t>eXchage</a:t>
            </a:r>
            <a:r>
              <a:rPr lang="hu-HU" dirty="0"/>
              <a:t> Pontok (IXP) oldják meg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Az IXP-k lehetővé teszik több hálózat összekapcsolását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egy fizikai (földrajzi/topológiai) helyen.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1989E14A-3259-4E09-8E76-8175576D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66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F30B1C1-AFC8-4416-8A50-4E1D4F9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IXP két napja – DE-CIX Frankfurt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017745-53CF-49B8-8485-69EB29C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5921"/>
            <a:ext cx="11906250" cy="50673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3063AE3-06C9-4F11-96C7-2A6CD0CB6A5C}"/>
              </a:ext>
            </a:extLst>
          </p:cNvPr>
          <p:cNvSpPr txBox="1"/>
          <p:nvPr/>
        </p:nvSpPr>
        <p:spPr>
          <a:xfrm>
            <a:off x="5820229" y="6284686"/>
            <a:ext cx="622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C000"/>
                </a:solidFill>
              </a:rPr>
              <a:t>*</a:t>
            </a:r>
            <a:r>
              <a:rPr lang="hu-HU" sz="1600" dirty="0"/>
              <a:t> 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https://www.de-cix.net/en/locations/germany/frankfurt/statistics</a:t>
            </a:r>
          </a:p>
        </p:txBody>
      </p:sp>
    </p:spTree>
    <p:extLst>
      <p:ext uri="{BB962C8B-B14F-4D97-AF65-F5344CB8AC3E}">
        <p14:creationId xmlns:p14="http://schemas.microsoft.com/office/powerpoint/2010/main" val="33262860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rövid története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Telefonhálózat – a kommunikációs hálózat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teljesen áramkörkapcsolt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Elkezdik másra is használni a </a:t>
            </a:r>
            <a:r>
              <a:rPr lang="hu-HU" dirty="0" err="1"/>
              <a:t>hálózatokat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hadászat, számítógépek, stb.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azonban az áramkörkapcsolt megoldás ezeknek nem felelt meg…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nem elég hatékony és rugalmas löketszerű terhelések kezelésére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egész az 50-es években kezdődött…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rugalmasabb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hatékonyabb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</a:t>
            </a:r>
            <a:r>
              <a:rPr lang="hu-HU" b="1" dirty="0">
                <a:solidFill>
                  <a:srgbClr val="FF0000"/>
                </a:solidFill>
              </a:rPr>
              <a:t>kapcsoljuk össze</a:t>
            </a:r>
            <a:r>
              <a:rPr lang="hu-HU" dirty="0"/>
              <a:t> ezeket a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a ma ismert Internet feltalálása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legfontosabb kérdés</a:t>
            </a:r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60-as évek a </a:t>
            </a:r>
            <a:br>
              <a:rPr lang="hu-HU" dirty="0"/>
            </a:br>
            <a:r>
              <a:rPr lang="hu-HU" dirty="0"/>
              <a:t>csomagkapcsolt hálózatokról szólt…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július</a:t>
            </a:r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március</a:t>
            </a: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április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786F826-D4A5-433B-ABE7-344C7015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701912-6B98-40F0-81CB-F052B59D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32" y="2534014"/>
            <a:ext cx="1257412" cy="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52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1972 szeptember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Robert Kahn koncepciója – </a:t>
            </a:r>
            <a:br>
              <a:rPr lang="hu-HU" dirty="0"/>
            </a:br>
            <a:r>
              <a:rPr lang="hu-HU" dirty="0"/>
              <a:t>						DARPA 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4501278"/>
          </a:xfrm>
        </p:spPr>
        <p:txBody>
          <a:bodyPr>
            <a:normAutofit lnSpcReduction="10000"/>
          </a:bodyPr>
          <a:lstStyle/>
          <a:p>
            <a:r>
              <a:rPr lang="hu-HU" sz="2000" b="1" dirty="0"/>
              <a:t>Minden (lokális) hálózat autonóm</a:t>
            </a:r>
          </a:p>
          <a:p>
            <a:pPr lvl="1"/>
            <a:r>
              <a:rPr lang="hu-HU" sz="2000" dirty="0"/>
              <a:t>önállóan dolgozik</a:t>
            </a:r>
          </a:p>
          <a:p>
            <a:pPr lvl="1"/>
            <a:r>
              <a:rPr lang="hu-HU" sz="2000" dirty="0"/>
              <a:t>nem kell elkülönítve konfigurálni a </a:t>
            </a:r>
            <a:r>
              <a:rPr lang="hu-HU" sz="2000" dirty="0" err="1"/>
              <a:t>WAN-hoz</a:t>
            </a:r>
            <a:endParaRPr lang="hu-HU" sz="2000" dirty="0"/>
          </a:p>
          <a:p>
            <a:r>
              <a:rPr lang="hu-HU" sz="2000" b="1" dirty="0"/>
              <a:t>Kommunikáció a „legjobb szándék” (angolul </a:t>
            </a:r>
            <a:r>
              <a:rPr lang="hu-HU" sz="2000" b="1" i="1" dirty="0" err="1"/>
              <a:t>best</a:t>
            </a:r>
            <a:r>
              <a:rPr lang="hu-HU" sz="2000" b="1" i="1" dirty="0"/>
              <a:t> </a:t>
            </a:r>
            <a:r>
              <a:rPr lang="hu-HU" sz="2000" b="1" i="1" dirty="0" err="1"/>
              <a:t>effort</a:t>
            </a:r>
            <a:r>
              <a:rPr lang="hu-HU" sz="2000" b="1" dirty="0"/>
              <a:t>) elv szerint</a:t>
            </a:r>
          </a:p>
          <a:p>
            <a:pPr lvl="1"/>
            <a:r>
              <a:rPr lang="hu-HU" sz="2000" dirty="0"/>
              <a:t>ha egy csomag nem éri el a célt, akkor törlődik</a:t>
            </a:r>
          </a:p>
          <a:p>
            <a:pPr lvl="1"/>
            <a:r>
              <a:rPr lang="hu-HU" sz="2000" dirty="0"/>
              <a:t>az alkalmazás újraküldi ilyen esetekben</a:t>
            </a:r>
          </a:p>
          <a:p>
            <a:r>
              <a:rPr lang="hu-HU" sz="2000" b="1" i="1" dirty="0"/>
              <a:t>„Black </a:t>
            </a:r>
            <a:r>
              <a:rPr lang="hu-HU" sz="2000" b="1" i="1" dirty="0" err="1"/>
              <a:t>box</a:t>
            </a:r>
            <a:r>
              <a:rPr lang="hu-HU" sz="2000" b="1" i="1" dirty="0"/>
              <a:t>”</a:t>
            </a:r>
            <a:r>
              <a:rPr lang="hu-HU" sz="2000" b="1" dirty="0"/>
              <a:t> megközelítés a kapcsolatokhoz</a:t>
            </a:r>
          </a:p>
          <a:p>
            <a:pPr lvl="1"/>
            <a:r>
              <a:rPr lang="hu-HU" sz="2000" dirty="0"/>
              <a:t>a </a:t>
            </a:r>
            <a:r>
              <a:rPr lang="hu-HU" sz="2000" i="1" dirty="0"/>
              <a:t>Black </a:t>
            </a:r>
            <a:r>
              <a:rPr lang="hu-HU" sz="2000" i="1" dirty="0" err="1"/>
              <a:t>Box</a:t>
            </a:r>
            <a:r>
              <a:rPr lang="hu-HU" sz="2000" dirty="0" err="1"/>
              <a:t>-okat</a:t>
            </a:r>
            <a:r>
              <a:rPr lang="hu-HU" sz="2000" dirty="0"/>
              <a:t> később </a:t>
            </a:r>
            <a:r>
              <a:rPr lang="hu-HU" sz="2000" i="1" dirty="0" err="1"/>
              <a:t>Gateway</a:t>
            </a:r>
            <a:r>
              <a:rPr lang="hu-HU" sz="2000" dirty="0" err="1"/>
              <a:t>-eknek</a:t>
            </a:r>
            <a:r>
              <a:rPr lang="hu-HU" sz="2000" dirty="0"/>
              <a:t> és </a:t>
            </a:r>
            <a:r>
              <a:rPr lang="hu-HU" sz="2000" i="1" dirty="0" err="1"/>
              <a:t>Router</a:t>
            </a:r>
            <a:r>
              <a:rPr lang="hu-HU" sz="2000" dirty="0" err="1"/>
              <a:t>-eknek</a:t>
            </a:r>
            <a:r>
              <a:rPr lang="hu-HU" sz="2000" dirty="0"/>
              <a:t> keresztelték át</a:t>
            </a:r>
          </a:p>
          <a:p>
            <a:pPr lvl="1"/>
            <a:r>
              <a:rPr lang="hu-HU" sz="2000" dirty="0"/>
              <a:t>csomaginformációk nem kerülnek megőrzésre</a:t>
            </a:r>
          </a:p>
          <a:p>
            <a:pPr lvl="1"/>
            <a:r>
              <a:rPr lang="hu-HU" sz="2000" dirty="0"/>
              <a:t>nincs folyam-felügyelet</a:t>
            </a:r>
          </a:p>
          <a:p>
            <a:r>
              <a:rPr lang="hu-HU" sz="2000" b="1" dirty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/>
              <a:t>Ezek az Internet alapelvei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1969. október 29.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a UCLA-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ről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megpróbál 					távolról belépni egy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stanfordi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számítógépre</a:t>
            </a: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Interneten átküldött első üzenet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és a rendszer összeomlott…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A TCP/IP elődje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és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Vint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és Bob Kahn cikke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70-es évek már az Ethernet, TCP/IP és az email korszaka volt…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NCP-</a:t>
            </a:r>
            <a:r>
              <a:rPr lang="hu-HU" b="1" dirty="0" err="1"/>
              <a:t>ről</a:t>
            </a:r>
            <a:r>
              <a:rPr lang="hu-HU" b="1" dirty="0"/>
              <a:t> TCP/IP-re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 az ARPANET utódja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hu-HU" b="1" dirty="0"/>
              <a:t>Internet összeomlások a torlódások miatt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megmenti az Internetet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torlódásvezérlés –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80-as években minden a TCP/IP-ről szól…</a:t>
            </a:r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vége</a:t>
            </a:r>
          </a:p>
          <a:p>
            <a:pPr marL="0" indent="0">
              <a:buNone/>
            </a:pPr>
            <a:r>
              <a:rPr lang="hu-HU" b="1" dirty="0"/>
              <a:t>		A WEB megszületése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hu-HU" b="1" dirty="0"/>
              <a:t>Első kereső motor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vége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A Google megújítja a keresést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90-as évek – minden az Internetről </a:t>
            </a:r>
            <a:br>
              <a:rPr lang="hu-HU" dirty="0"/>
            </a:br>
            <a:r>
              <a:rPr lang="hu-HU" dirty="0"/>
              <a:t>							és a webről szól…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Folytatása következik…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5AD5F8-6CA1-49C3-9E70-4D4B78C5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 az első résznek.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B8E499-C477-4312-960E-84D89D3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44A0AB-CAB0-46CE-875C-1478A463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56046FA-E0FC-4CFA-B494-C9EC916B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38DC67-0DA3-4FDB-9A74-3E50C496A1FD}"/>
              </a:ext>
            </a:extLst>
          </p:cNvPr>
          <p:cNvSpPr txBox="1"/>
          <p:nvPr/>
        </p:nvSpPr>
        <p:spPr>
          <a:xfrm>
            <a:off x="2175641" y="1986455"/>
            <a:ext cx="723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bg1"/>
                </a:solidFill>
              </a:rPr>
              <a:t>~ 1 </a:t>
            </a:r>
            <a:r>
              <a:rPr lang="hu-HU" sz="5400" dirty="0" err="1">
                <a:solidFill>
                  <a:schemeClr val="bg1"/>
                </a:solidFill>
              </a:rPr>
              <a:t>exabájt</a:t>
            </a:r>
            <a:endParaRPr lang="hu-H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9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~9 </a:t>
            </a:r>
            <a:r>
              <a:rPr lang="hu-HU" dirty="0" err="1">
                <a:solidFill>
                  <a:srgbClr val="FF0000"/>
                </a:solidFill>
              </a:rPr>
              <a:t>exabájt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2021-ban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</a:t>
            </a:r>
            <a:r>
              <a:rPr lang="hu-HU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4524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~55%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2016-ban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 err="1"/>
              <a:t>Sandvine</a:t>
            </a:r>
            <a:r>
              <a:rPr lang="en-US" dirty="0"/>
              <a:t> 2016 Global Internet Phenomena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00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C57E557-FA89-4D8C-A098-CB0056DC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</a:rPr>
              <a:t>Sandvine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 2016 Global Internet Phenomena</a:t>
            </a:r>
            <a:r>
              <a:rPr lang="hu-HU" sz="2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hu-HU" sz="1500" dirty="0">
                <a:solidFill>
                  <a:schemeClr val="bg2">
                    <a:lumMod val="50000"/>
                  </a:schemeClr>
                </a:solidFill>
              </a:rPr>
              <a:t>(https://www.sandvine.com/hubfs/downloads/archive/2016-global-internet-phenomena-report-latin-america-and-north-america.pdf)</a:t>
            </a:r>
            <a:endParaRPr lang="hu-HU" sz="3000" dirty="0">
              <a:solidFill>
                <a:schemeClr val="bg2">
                  <a:lumMod val="50000"/>
                </a:schemeClr>
              </a:solidFill>
            </a:endParaRP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BFB3572-9573-44ED-B939-59E2B218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32C1D5-B1D1-4682-BCD5-AA279889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947862"/>
            <a:ext cx="69437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~80%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2021-ben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2017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256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 másik oldala is…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14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F81F97A-AC2C-45CC-9F24-BE496F09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Internetes forgalom Egyiptomból/-</a:t>
            </a:r>
            <a:r>
              <a:rPr lang="hu-HU" dirty="0" err="1"/>
              <a:t>ba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(2011. január)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203821-61C8-4CAC-9268-136FA613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509712"/>
            <a:ext cx="6943725" cy="3838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B38A525D-D290-4A4E-9578-99F9A11EA72A}"/>
              </a:ext>
            </a:extLst>
          </p:cNvPr>
          <p:cNvSpPr/>
          <p:nvPr/>
        </p:nvSpPr>
        <p:spPr>
          <a:xfrm>
            <a:off x="2624137" y="5353345"/>
            <a:ext cx="24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http://huff.to/1KxxoZF</a:t>
            </a:r>
          </a:p>
        </p:txBody>
      </p:sp>
    </p:spTree>
    <p:extLst>
      <p:ext uri="{BB962C8B-B14F-4D97-AF65-F5344CB8AC3E}">
        <p14:creationId xmlns:p14="http://schemas.microsoft.com/office/powerpoint/2010/main" val="35212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75ED9E3B-62FA-4743-9572-6B52FE98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Szíria - 2013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92933-BE67-4FEB-97D4-17F4FCCA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23" y="1587254"/>
            <a:ext cx="7153275" cy="43719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245637B-0C20-4DE1-98E6-AEE2748BA544}"/>
              </a:ext>
            </a:extLst>
          </p:cNvPr>
          <p:cNvSpPr/>
          <p:nvPr/>
        </p:nvSpPr>
        <p:spPr>
          <a:xfrm>
            <a:off x="2414286" y="5959229"/>
            <a:ext cx="1644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aljazeera.com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értelme ennek a tárgynak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Hányan nézték meg az</a:t>
            </a:r>
            <a:r>
              <a:rPr lang="en-US" dirty="0"/>
              <a:t> e-mail</a:t>
            </a:r>
            <a:r>
              <a:rPr lang="hu-HU" dirty="0" err="1"/>
              <a:t>jeiket</a:t>
            </a:r>
            <a:r>
              <a:rPr lang="en-US" dirty="0"/>
              <a:t>, FB</a:t>
            </a:r>
            <a:r>
              <a:rPr lang="hu-HU" dirty="0" err="1"/>
              <a:t>-ot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hu-HU" dirty="0" err="1"/>
              <a:t>Twittert</a:t>
            </a:r>
            <a:r>
              <a:rPr lang="hu-HU" dirty="0"/>
              <a:t>…</a:t>
            </a:r>
            <a:endParaRPr lang="en-US" dirty="0"/>
          </a:p>
          <a:p>
            <a:pPr lvl="1"/>
            <a:r>
              <a:rPr lang="hu-HU" dirty="0"/>
              <a:t>ma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az elmúlt órában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amióta elkezdtem beszélni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58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8C14B06-FB68-4EC8-80CC-9413E967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66712"/>
            <a:ext cx="4543425" cy="6124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5FE9562-A493-436C-97E0-E7E22D387428}"/>
              </a:ext>
            </a:extLst>
          </p:cNvPr>
          <p:cNvSpPr/>
          <p:nvPr/>
        </p:nvSpPr>
        <p:spPr>
          <a:xfrm>
            <a:off x="3889403" y="6209395"/>
            <a:ext cx="664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https://www.wired.co.uk/article/over-50-internet-shutdowns-2016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0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A108D60-A0FD-4FBE-9CCF-020A0B41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80975"/>
            <a:ext cx="8872538" cy="572476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746390D-B1FC-4717-8E5E-DEBBCC7E3FDC}"/>
              </a:ext>
            </a:extLst>
          </p:cNvPr>
          <p:cNvSpPr/>
          <p:nvPr/>
        </p:nvSpPr>
        <p:spPr>
          <a:xfrm>
            <a:off x="1062038" y="6019614"/>
            <a:ext cx="270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http://wapo.st/1UVKamr</a:t>
            </a:r>
          </a:p>
        </p:txBody>
      </p:sp>
    </p:spTree>
    <p:extLst>
      <p:ext uri="{BB962C8B-B14F-4D97-AF65-F5344CB8AC3E}">
        <p14:creationId xmlns:p14="http://schemas.microsoft.com/office/powerpoint/2010/main" val="392472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9BCBBBF-5730-4B82-BA01-6A8F3D52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top-</a:t>
            </a:r>
            <a:r>
              <a:rPr lang="hu-HU" dirty="0" err="1"/>
              <a:t>secret</a:t>
            </a:r>
            <a:r>
              <a:rPr lang="hu-HU" dirty="0"/>
              <a:t> PRISM program</a:t>
            </a:r>
          </a:p>
        </p:txBody>
      </p:sp>
      <p:pic>
        <p:nvPicPr>
          <p:cNvPr id="1026" name="Picture 2" descr="https://www.washingtonpost.com/wp-srv/special/politics/prism-collection-documents/images/prism-slide-2.jpg">
            <a:extLst>
              <a:ext uri="{FF2B5EF4-FFF2-40B4-BE49-F238E27FC236}">
                <a16:creationId xmlns:a16="http://schemas.microsoft.com/office/drawing/2014/main" id="{A9A21049-C889-45AD-9B49-2674763D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77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583858C-3E74-4950-918E-CB27EFC173C0}"/>
              </a:ext>
            </a:extLst>
          </p:cNvPr>
          <p:cNvSpPr/>
          <p:nvPr/>
        </p:nvSpPr>
        <p:spPr>
          <a:xfrm>
            <a:off x="1062038" y="6019614"/>
            <a:ext cx="857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https://www.washingtonpost.com/wp-srv/special/politics/prism-collection-documents/</a:t>
            </a:r>
          </a:p>
        </p:txBody>
      </p:sp>
    </p:spTree>
    <p:extLst>
      <p:ext uri="{BB962C8B-B14F-4D97-AF65-F5344CB8AC3E}">
        <p14:creationId xmlns:p14="http://schemas.microsoft.com/office/powerpoint/2010/main" val="160102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4588159-52EF-4D01-9620-0714C715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Internet szolgáltató (ISP) szabadon eldöntheti-e, </a:t>
            </a:r>
            <a:br>
              <a:rPr lang="hu-HU" dirty="0"/>
            </a:br>
            <a:r>
              <a:rPr lang="hu-HU" dirty="0"/>
              <a:t>						hogy mely forgalmakat lassítja?</a:t>
            </a: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5189C35-260C-40C5-803F-FB1C5357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„Netsemlegesség” – Network </a:t>
            </a:r>
            <a:r>
              <a:rPr lang="hu-HU" dirty="0" err="1"/>
              <a:t>Neutrality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AA97D4-A9F0-41B0-8B4D-CD3B9E62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908789"/>
            <a:ext cx="4174191" cy="316816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A6A1DA-C3E1-4081-92B3-E7963B443F91}"/>
              </a:ext>
            </a:extLst>
          </p:cNvPr>
          <p:cNvSpPr txBox="1"/>
          <p:nvPr/>
        </p:nvSpPr>
        <p:spPr>
          <a:xfrm rot="2074800">
            <a:off x="3665668" y="2998879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9790B10-1FC7-45AC-ABEE-AECB0C5CFDC0}"/>
              </a:ext>
            </a:extLst>
          </p:cNvPr>
          <p:cNvSpPr/>
          <p:nvPr/>
        </p:nvSpPr>
        <p:spPr>
          <a:xfrm>
            <a:off x="838200" y="6071003"/>
            <a:ext cx="2631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http://nyti.ms/2kZUnDA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63C074-1D93-4576-BD3F-A604A4B96D62}"/>
              </a:ext>
            </a:extLst>
          </p:cNvPr>
          <p:cNvSpPr/>
          <p:nvPr/>
        </p:nvSpPr>
        <p:spPr>
          <a:xfrm>
            <a:off x="7355824" y="6045277"/>
            <a:ext cx="25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http://nyti.ms/2CkTbRR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EBC72D5-9216-422B-B902-B06B9C6A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020" y="2735639"/>
            <a:ext cx="3833813" cy="333536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8E11906-A063-4AA5-B568-BB9FD69667EF}"/>
              </a:ext>
            </a:extLst>
          </p:cNvPr>
          <p:cNvSpPr txBox="1"/>
          <p:nvPr/>
        </p:nvSpPr>
        <p:spPr>
          <a:xfrm rot="2074800">
            <a:off x="10139116" y="2801797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3103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77A737F-67EC-4CD2-A69D-17761DD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800100"/>
            <a:ext cx="7077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02385"/>
            <a:ext cx="10515600" cy="459360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Előzmények – </a:t>
            </a:r>
            <a:r>
              <a:rPr lang="hu-HU" dirty="0" err="1"/>
              <a:t>Comcast</a:t>
            </a:r>
            <a:r>
              <a:rPr lang="hu-HU" dirty="0"/>
              <a:t> eset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2050" name="Picture 2" descr="http://ftt-uploads.s3.amazonaws.com/netflix-cogent.png">
            <a:extLst>
              <a:ext uri="{FF2B5EF4-FFF2-40B4-BE49-F238E27FC236}">
                <a16:creationId xmlns:a16="http://schemas.microsoft.com/office/drawing/2014/main" id="{430B2429-1F37-433F-8CB1-6543066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80" y="2887033"/>
            <a:ext cx="7220039" cy="31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0D196F6-26C7-41DF-A8BE-F562637F680B}"/>
              </a:ext>
            </a:extLst>
          </p:cNvPr>
          <p:cNvSpPr/>
          <p:nvPr/>
        </p:nvSpPr>
        <p:spPr>
          <a:xfrm>
            <a:off x="1062038" y="6019614"/>
            <a:ext cx="8502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https://freedom-to-tinker.com/2015/03/25/why-your-netflix-traffic-is-slow-and-why-the-open-internet-order-wont-necessarily-make-it-faster/</a:t>
            </a:r>
          </a:p>
        </p:txBody>
      </p:sp>
    </p:spTree>
    <p:extLst>
      <p:ext uri="{BB962C8B-B14F-4D97-AF65-F5344CB8AC3E}">
        <p14:creationId xmlns:p14="http://schemas.microsoft.com/office/powerpoint/2010/main" val="155752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nd of a highway traffic jam">
            <a:extLst>
              <a:ext uri="{FF2B5EF4-FFF2-40B4-BE49-F238E27FC236}">
                <a16:creationId xmlns:a16="http://schemas.microsoft.com/office/drawing/2014/main" id="{5B5D91DE-5316-42E7-ABAA-B788684B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7" y="1"/>
            <a:ext cx="13062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1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E8B1FF-875A-412B-BDCB-B8F14FACE284}"/>
              </a:ext>
            </a:extLst>
          </p:cNvPr>
          <p:cNvSpPr txBox="1"/>
          <p:nvPr/>
        </p:nvSpPr>
        <p:spPr>
          <a:xfrm>
            <a:off x="3562709" y="2465204"/>
            <a:ext cx="4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torlódás miatt a </a:t>
            </a:r>
            <a:r>
              <a:rPr lang="hu-HU" b="1" dirty="0" err="1">
                <a:solidFill>
                  <a:srgbClr val="FF0000"/>
                </a:solidFill>
              </a:rPr>
              <a:t>Cogenten</a:t>
            </a:r>
            <a:r>
              <a:rPr lang="hu-HU" b="1" dirty="0">
                <a:solidFill>
                  <a:srgbClr val="FF0000"/>
                </a:solidFill>
              </a:rPr>
              <a:t> keresztüli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letöltési ráta 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0.5 </a:t>
            </a:r>
            <a:r>
              <a:rPr lang="hu-HU" b="1" dirty="0" err="1">
                <a:solidFill>
                  <a:srgbClr val="FF0000"/>
                </a:solidFill>
              </a:rPr>
              <a:t>Mbps</a:t>
            </a:r>
            <a:r>
              <a:rPr lang="hu-HU" b="1" dirty="0">
                <a:solidFill>
                  <a:srgbClr val="FF0000"/>
                </a:solidFill>
              </a:rPr>
              <a:t>-re esett vissza New Yorkban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776F373-D9FA-4123-82FD-B28AE9FD809F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784266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D7FEB197-4040-4CA3-9102-68800C214515}"/>
              </a:ext>
            </a:extLst>
          </p:cNvPr>
          <p:cNvCxnSpPr/>
          <p:nvPr/>
        </p:nvCxnSpPr>
        <p:spPr>
          <a:xfrm>
            <a:off x="8151962" y="2018581"/>
            <a:ext cx="0" cy="41665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C3BD534-E0B7-4141-AAC4-194BDED1C910}"/>
              </a:ext>
            </a:extLst>
          </p:cNvPr>
          <p:cNvCxnSpPr>
            <a:cxnSpLocks/>
          </p:cNvCxnSpPr>
          <p:nvPr/>
        </p:nvCxnSpPr>
        <p:spPr>
          <a:xfrm>
            <a:off x="8151962" y="2378015"/>
            <a:ext cx="1745412" cy="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93370F0-4105-4EDA-A68A-CD6B46CF4DE5}"/>
              </a:ext>
            </a:extLst>
          </p:cNvPr>
          <p:cNvSpPr txBox="1"/>
          <p:nvPr/>
        </p:nvSpPr>
        <p:spPr>
          <a:xfrm>
            <a:off x="3715017" y="2472876"/>
            <a:ext cx="4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megegyezik a szolgáltatókkal 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b="1" dirty="0">
                <a:solidFill>
                  <a:srgbClr val="FF0000"/>
                </a:solidFill>
              </a:rPr>
              <a:t>a közvetlen kapcsolatról és elkezd fizetni.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F4386F-EAE5-450F-8F31-9E0FF7F64405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33784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Sérülékenység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62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élet minden részét érintik</a:t>
            </a:r>
            <a:endParaRPr lang="en-US" dirty="0"/>
          </a:p>
          <a:p>
            <a:pPr lvl="1"/>
            <a:r>
              <a:rPr lang="en-US" dirty="0"/>
              <a:t>Web </a:t>
            </a:r>
            <a:r>
              <a:rPr lang="hu-HU" dirty="0"/>
              <a:t>keresés</a:t>
            </a:r>
            <a:endParaRPr lang="en-US" dirty="0"/>
          </a:p>
          <a:p>
            <a:pPr lvl="1"/>
            <a:r>
              <a:rPr lang="hu-HU" dirty="0"/>
              <a:t>Közösségi hálók</a:t>
            </a:r>
            <a:endParaRPr lang="en-US" dirty="0"/>
          </a:p>
          <a:p>
            <a:pPr lvl="1"/>
            <a:r>
              <a:rPr lang="hu-HU" dirty="0"/>
              <a:t>Film nézés</a:t>
            </a:r>
            <a:endParaRPr lang="en-US" dirty="0"/>
          </a:p>
          <a:p>
            <a:pPr lvl="1"/>
            <a:r>
              <a:rPr lang="hu-HU" dirty="0"/>
              <a:t>Termékek rendelése</a:t>
            </a:r>
            <a:endParaRPr lang="en-US" dirty="0"/>
          </a:p>
          <a:p>
            <a:pPr lvl="1"/>
            <a:r>
              <a:rPr lang="hu-HU" dirty="0"/>
              <a:t>Időpocsékolás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2146300"/>
            <a:ext cx="2628900" cy="928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2438400"/>
            <a:ext cx="1832131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946400"/>
            <a:ext cx="1752600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4171131"/>
            <a:ext cx="2819400" cy="102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386" y="3327400"/>
            <a:ext cx="277661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32AD497-DA72-4A7B-8072-E2271624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A56725F-7D29-4660-98FA-A924FD1A95A6}"/>
              </a:ext>
            </a:extLst>
          </p:cNvPr>
          <p:cNvSpPr/>
          <p:nvPr/>
        </p:nvSpPr>
        <p:spPr>
          <a:xfrm>
            <a:off x="838200" y="6440335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A0E170-D851-4301-82B9-F99766F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8" y="156055"/>
            <a:ext cx="11888464" cy="5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AC41E0-C5A9-410F-A750-69C3EC3A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Egy kis időre kiesés történt </a:t>
            </a:r>
            <a:br>
              <a:rPr lang="hu-HU" dirty="0"/>
            </a:br>
            <a:r>
              <a:rPr lang="hu-HU" dirty="0"/>
              <a:t>		– </a:t>
            </a:r>
            <a:r>
              <a:rPr lang="hu-HU" b="1" dirty="0">
                <a:solidFill>
                  <a:srgbClr val="FF0000"/>
                </a:solidFill>
              </a:rPr>
              <a:t>több mint 90 perce</a:t>
            </a:r>
          </a:p>
          <a:p>
            <a:endParaRPr lang="hu-HU" dirty="0"/>
          </a:p>
          <a:p>
            <a:r>
              <a:rPr lang="hu-HU" b="1" dirty="0">
                <a:solidFill>
                  <a:srgbClr val="FF0000"/>
                </a:solidFill>
              </a:rPr>
              <a:t>Felhasználók millióit </a:t>
            </a:r>
            <a:r>
              <a:rPr lang="hu-HU" dirty="0"/>
              <a:t>érintette az </a:t>
            </a:r>
            <a:r>
              <a:rPr lang="hu-HU" dirty="0" err="1"/>
              <a:t>USÁban</a:t>
            </a:r>
            <a:r>
              <a:rPr lang="hu-HU" dirty="0"/>
              <a:t> és világszerte</a:t>
            </a:r>
          </a:p>
          <a:p>
            <a:endParaRPr lang="hu-HU" dirty="0"/>
          </a:p>
          <a:p>
            <a:r>
              <a:rPr lang="hu-HU" dirty="0"/>
              <a:t>A probléma oka: BGP </a:t>
            </a:r>
            <a:r>
              <a:rPr lang="hu-HU" dirty="0" err="1"/>
              <a:t>route</a:t>
            </a:r>
            <a:r>
              <a:rPr lang="hu-HU" dirty="0"/>
              <a:t> szivárgás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egy rosszul felkonfigurált router </a:t>
            </a:r>
            <a:r>
              <a:rPr lang="hu-HU" dirty="0"/>
              <a:t>az Internetes forgalmat nem az elvárt cél felé irányította, hanem valahova máshova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6F20B2-2B6D-4E37-8493-DDBACC43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probléma…</a:t>
            </a:r>
          </a:p>
        </p:txBody>
      </p:sp>
      <p:pic>
        <p:nvPicPr>
          <p:cNvPr id="7170" name="Picture 2" descr="Image result for little problem road construction hole big">
            <a:extLst>
              <a:ext uri="{FF2B5EF4-FFF2-40B4-BE49-F238E27FC236}">
                <a16:creationId xmlns:a16="http://schemas.microsoft.com/office/drawing/2014/main" id="{CDA1E5A3-9813-431C-93CF-8A0CB660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137886"/>
            <a:ext cx="5538537" cy="31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4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yn.com/wp-content/uploads/2017/11/measurements_to_comcast-2.png">
            <a:extLst>
              <a:ext uri="{FF2B5EF4-FFF2-40B4-BE49-F238E27FC236}">
                <a16:creationId xmlns:a16="http://schemas.microsoft.com/office/drawing/2014/main" id="{08F76743-56AE-40ED-9938-442EB913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47" y="1928721"/>
            <a:ext cx="9107905" cy="3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EFCEAC0-5156-410D-94D9-A2B09FC6E279}"/>
              </a:ext>
            </a:extLst>
          </p:cNvPr>
          <p:cNvSpPr/>
          <p:nvPr/>
        </p:nvSpPr>
        <p:spPr>
          <a:xfrm>
            <a:off x="1542047" y="5831601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</p:spTree>
    <p:extLst>
      <p:ext uri="{BB962C8B-B14F-4D97-AF65-F5344CB8AC3E}">
        <p14:creationId xmlns:p14="http://schemas.microsoft.com/office/powerpoint/2010/main" val="298821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D44916FD-EF18-4C68-B711-27143811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2017 augusztus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EAAB43-BBE8-4DFA-A15E-695E8F47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8" y="231107"/>
            <a:ext cx="6438900" cy="596265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D4CA8C8-0F79-4538-8E29-9D93254E1A3E}"/>
              </a:ext>
            </a:extLst>
          </p:cNvPr>
          <p:cNvSpPr/>
          <p:nvPr/>
        </p:nvSpPr>
        <p:spPr>
          <a:xfrm>
            <a:off x="5222708" y="6193757"/>
            <a:ext cx="5889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https://www.theregister.co.uk/2017/08/27/google_routing_blunder_sent_japans_internet_dark/</a:t>
            </a:r>
          </a:p>
        </p:txBody>
      </p:sp>
    </p:spTree>
    <p:extLst>
      <p:ext uri="{BB962C8B-B14F-4D97-AF65-F5344CB8AC3E}">
        <p14:creationId xmlns:p14="http://schemas.microsoft.com/office/powerpoint/2010/main" val="427006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0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0F44630-DD5D-4DC5-8B72-861C1AB572D4}"/>
              </a:ext>
            </a:extLst>
          </p:cNvPr>
          <p:cNvSpPr txBox="1"/>
          <p:nvPr/>
        </p:nvSpPr>
        <p:spPr>
          <a:xfrm>
            <a:off x="3619099" y="3429000"/>
            <a:ext cx="3410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„A hálózati kiesések 50-80%-át emberi tényező okozza.”</a:t>
            </a:r>
          </a:p>
          <a:p>
            <a:r>
              <a:rPr lang="hu-HU" sz="1000" i="1" dirty="0"/>
              <a:t>Jupiter </a:t>
            </a:r>
            <a:r>
              <a:rPr lang="hu-HU" sz="1000" i="1" dirty="0" err="1"/>
              <a:t>Networks</a:t>
            </a:r>
            <a:r>
              <a:rPr lang="hu-HU" sz="1000" i="1" dirty="0"/>
              <a:t>, </a:t>
            </a:r>
            <a:r>
              <a:rPr lang="hu-HU" sz="1000" i="1" dirty="0" err="1"/>
              <a:t>What’s</a:t>
            </a:r>
            <a:r>
              <a:rPr lang="hu-HU" sz="1000" i="1" dirty="0"/>
              <a:t> </a:t>
            </a:r>
            <a:r>
              <a:rPr lang="hu-HU" sz="1000" i="1" dirty="0" err="1"/>
              <a:t>Behind</a:t>
            </a:r>
            <a:r>
              <a:rPr lang="hu-HU" sz="1000" i="1" dirty="0"/>
              <a:t> Network </a:t>
            </a:r>
            <a:r>
              <a:rPr lang="hu-HU" sz="1000" i="1" dirty="0" err="1"/>
              <a:t>Downtime</a:t>
            </a:r>
            <a:r>
              <a:rPr lang="hu-HU" sz="1000" i="1" dirty="0"/>
              <a:t>?, 2008</a:t>
            </a:r>
          </a:p>
        </p:txBody>
      </p:sp>
    </p:spTree>
    <p:extLst>
      <p:ext uri="{BB962C8B-B14F-4D97-AF65-F5344CB8AC3E}">
        <p14:creationId xmlns:p14="http://schemas.microsoft.com/office/powerpoint/2010/main" val="1791571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DD41F3-25F1-48C1-9FA1-D5B9A42A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Hétvégén minden jobban működik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3D13F3-E77F-4766-99D8-C8CA8061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1419225"/>
            <a:ext cx="4124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2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AD331D-6EDA-4521-8ED8-DEC218C6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hu-HU" dirty="0"/>
              <a:t>Számítógépes Hálózatok</a:t>
            </a:r>
          </a:p>
        </p:txBody>
      </p:sp>
    </p:spTree>
    <p:extLst>
      <p:ext uri="{BB962C8B-B14F-4D97-AF65-F5344CB8AC3E}">
        <p14:creationId xmlns:p14="http://schemas.microsoft.com/office/powerpoint/2010/main" val="314686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Előadás</a:t>
            </a:r>
          </a:p>
          <a:p>
            <a:pPr lvl="1"/>
            <a:r>
              <a:rPr lang="hu-HU" sz="2800" b="1" dirty="0"/>
              <a:t>Nappali/Esti</a:t>
            </a:r>
            <a:r>
              <a:rPr lang="hu-HU" sz="2800" dirty="0"/>
              <a:t>: 	  </a:t>
            </a:r>
            <a:r>
              <a:rPr lang="hu-HU" sz="2800" i="1" dirty="0"/>
              <a:t>Csütörtök 16:00-17:30</a:t>
            </a:r>
            <a:br>
              <a:rPr lang="hu-HU" sz="2800" i="1" dirty="0"/>
            </a:br>
            <a:r>
              <a:rPr lang="hu-HU" sz="2800" i="1" dirty="0"/>
              <a:t>			  Déli tömb, Bolyai terem</a:t>
            </a:r>
          </a:p>
          <a:p>
            <a:endParaRPr lang="hu-HU" dirty="0"/>
          </a:p>
          <a:p>
            <a:r>
              <a:rPr lang="hu-HU" dirty="0"/>
              <a:t>Előadó</a:t>
            </a:r>
            <a:endParaRPr lang="en-US" dirty="0"/>
          </a:p>
          <a:p>
            <a:pPr lvl="1"/>
            <a:r>
              <a:rPr lang="hu-HU" dirty="0"/>
              <a:t>Dr. Laki Sándor</a:t>
            </a:r>
          </a:p>
          <a:p>
            <a:pPr lvl="1"/>
            <a:r>
              <a:rPr lang="hu-HU" dirty="0"/>
              <a:t>Adjunktus, Információs Rendszerek Tanszék</a:t>
            </a:r>
            <a:endParaRPr lang="en-US" dirty="0"/>
          </a:p>
          <a:p>
            <a:pPr lvl="1"/>
            <a:r>
              <a:rPr lang="hu-HU" dirty="0" err="1">
                <a:hlinkClick r:id="rId2"/>
              </a:rPr>
              <a:t>lakis</a:t>
            </a:r>
            <a:r>
              <a:rPr lang="hu-HU" dirty="0">
                <a:hlinkClick r:id="rId2"/>
              </a:rPr>
              <a:t>@</a:t>
            </a:r>
            <a:r>
              <a:rPr lang="hu-HU" dirty="0" err="1">
                <a:hlinkClick r:id="rId2"/>
              </a:rPr>
              <a:t>inf.elte.hu</a:t>
            </a:r>
            <a:endParaRPr lang="hu-HU" dirty="0">
              <a:hlinkClick r:id="rId2"/>
            </a:endParaRPr>
          </a:p>
          <a:p>
            <a:pPr lvl="1"/>
            <a:r>
              <a:rPr lang="hu-HU" dirty="0">
                <a:hlinkClick r:id="rId2"/>
              </a:rPr>
              <a:t>http://lakis.web.elte.hu</a:t>
            </a:r>
          </a:p>
          <a:p>
            <a:pPr lvl="1"/>
            <a:r>
              <a:rPr lang="hu-HU" dirty="0"/>
              <a:t>Iroda: Déli tömb, 2.506 </a:t>
            </a:r>
            <a:r>
              <a:rPr lang="hu-HU" i="1" dirty="0"/>
              <a:t>[Fogadó óra: Hétfő 16:00-17:00]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2C397B7-D178-450C-8EE0-046168ACF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/>
              <a:t>Megérteni, hogyan és egyáltalán miért működik az Internet…</a:t>
            </a:r>
          </a:p>
          <a:p>
            <a:endParaRPr lang="hu-HU" b="1" dirty="0"/>
          </a:p>
          <a:p>
            <a:r>
              <a:rPr lang="hu-HU" dirty="0"/>
              <a:t>Főbb kérdések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Címzés</a:t>
            </a:r>
          </a:p>
          <a:p>
            <a:pPr lvl="2"/>
            <a:r>
              <a:rPr lang="hu-HU" dirty="0"/>
              <a:t>Hogyan címezhetők meg eszközök, szolgáltatások és protokollok?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Rétegek</a:t>
            </a:r>
          </a:p>
          <a:p>
            <a:pPr lvl="2"/>
            <a:r>
              <a:rPr lang="hu-HU" dirty="0"/>
              <a:t>Hogyan lehet a komplexitást kezelni?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Forgalomirányítás (</a:t>
            </a:r>
            <a:r>
              <a:rPr lang="hu-HU" b="1" dirty="0" err="1">
                <a:solidFill>
                  <a:srgbClr val="FF0000"/>
                </a:solidFill>
              </a:rPr>
              <a:t>routing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hu-HU" dirty="0"/>
              <a:t>Hogyan jutunk el A-</a:t>
            </a:r>
            <a:r>
              <a:rPr lang="hu-HU" dirty="0" err="1"/>
              <a:t>ból</a:t>
            </a:r>
            <a:r>
              <a:rPr lang="hu-HU" dirty="0"/>
              <a:t> B-be?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Megbízhatóság</a:t>
            </a:r>
          </a:p>
          <a:p>
            <a:pPr lvl="2"/>
            <a:r>
              <a:rPr lang="hu-HU" dirty="0"/>
              <a:t>Hogyan tudunk megbízhatóan üzenetet továbbítani megbízhatatlan közegeken (médium) keresztül?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Erőforrás megosztás</a:t>
            </a:r>
          </a:p>
          <a:p>
            <a:pPr lvl="2"/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 </a:t>
            </a:r>
            <a:r>
              <a:rPr lang="hu-HU" dirty="0" err="1"/>
              <a:t>korlátos</a:t>
            </a:r>
            <a:r>
              <a:rPr lang="hu-HU" dirty="0"/>
              <a:t> hálózati erőforrásokat a versengő résztvevők között?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5A4FE64-0CAC-4DCB-8BF0-A0CF8958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célja</a:t>
            </a:r>
          </a:p>
        </p:txBody>
      </p:sp>
    </p:spTree>
    <p:extLst>
      <p:ext uri="{BB962C8B-B14F-4D97-AF65-F5344CB8AC3E}">
        <p14:creationId xmlns:p14="http://schemas.microsoft.com/office/powerpoint/2010/main" val="307452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egyik legkritikusabb terület napjainkban</a:t>
            </a:r>
            <a:endParaRPr lang="en-US" dirty="0"/>
          </a:p>
          <a:p>
            <a:pPr lvl="1"/>
            <a:r>
              <a:rPr lang="hu-HU" dirty="0"/>
              <a:t>Hálózatok nélkül nem lenne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Big Data</a:t>
            </a:r>
          </a:p>
          <a:p>
            <a:pPr lvl="2"/>
            <a:r>
              <a:rPr lang="en-US" dirty="0"/>
              <a:t>Cloud</a:t>
            </a:r>
          </a:p>
          <a:p>
            <a:pPr lvl="2"/>
            <a:r>
              <a:rPr lang="en-US" dirty="0"/>
              <a:t>Apps or Mobile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32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AB805C5-A81E-4430-B2C9-F873C8E9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1000874" cy="1325563"/>
          </a:xfrm>
        </p:spPr>
        <p:txBody>
          <a:bodyPr/>
          <a:lstStyle/>
          <a:p>
            <a:r>
              <a:rPr lang="hu-HU" dirty="0" err="1"/>
              <a:t>Skillek</a:t>
            </a:r>
            <a:r>
              <a:rPr lang="hu-HU" dirty="0"/>
              <a:t> – amik a Mátrixban is elengedhetetlenek</a:t>
            </a:r>
          </a:p>
        </p:txBody>
      </p:sp>
      <p:pic>
        <p:nvPicPr>
          <p:cNvPr id="11266" name="Picture 2" descr="Image result for trinity portscanner">
            <a:extLst>
              <a:ext uri="{FF2B5EF4-FFF2-40B4-BE49-F238E27FC236}">
                <a16:creationId xmlns:a16="http://schemas.microsoft.com/office/drawing/2014/main" id="{440A8B44-1E1D-4C46-8BFE-2E097EB6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1894973"/>
            <a:ext cx="4045995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trinity portscanner">
            <a:extLst>
              <a:ext uri="{FF2B5EF4-FFF2-40B4-BE49-F238E27FC236}">
                <a16:creationId xmlns:a16="http://schemas.microsoft.com/office/drawing/2014/main" id="{80072CA1-21ED-4EFB-992E-D35997B2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14" y="1894973"/>
            <a:ext cx="6545180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7ED35E6-7A0F-4837-A6D1-2CA43847D7F6}"/>
              </a:ext>
            </a:extLst>
          </p:cNvPr>
          <p:cNvSpPr txBox="1"/>
          <p:nvPr/>
        </p:nvSpPr>
        <p:spPr>
          <a:xfrm>
            <a:off x="1174282" y="5573027"/>
            <a:ext cx="84702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Trinity</a:t>
            </a:r>
            <a:r>
              <a:rPr lang="hu-HU" dirty="0"/>
              <a:t> a </a:t>
            </a:r>
            <a:r>
              <a:rPr lang="hu-HU" dirty="0" err="1"/>
              <a:t>Matrix</a:t>
            </a:r>
            <a:r>
              <a:rPr lang="hu-HU" dirty="0"/>
              <a:t> </a:t>
            </a:r>
            <a:r>
              <a:rPr lang="hu-HU" dirty="0" err="1"/>
              <a:t>Reloaded-ből</a:t>
            </a:r>
            <a:r>
              <a:rPr lang="hu-HU" dirty="0"/>
              <a:t> épp egy port </a:t>
            </a:r>
            <a:r>
              <a:rPr lang="hu-HU" dirty="0" err="1"/>
              <a:t>szkent</a:t>
            </a:r>
            <a:r>
              <a:rPr lang="hu-HU" dirty="0"/>
              <a:t> (</a:t>
            </a:r>
            <a:r>
              <a:rPr lang="hu-HU" b="1" dirty="0"/>
              <a:t>port </a:t>
            </a:r>
            <a:r>
              <a:rPr lang="hu-HU" b="1" dirty="0" err="1"/>
              <a:t>scan</a:t>
            </a:r>
            <a:r>
              <a:rPr lang="hu-HU" dirty="0"/>
              <a:t>) futtat </a:t>
            </a:r>
            <a:r>
              <a:rPr lang="hu-HU" b="1" dirty="0" err="1"/>
              <a:t>nmap</a:t>
            </a:r>
            <a:r>
              <a:rPr lang="hu-HU" dirty="0"/>
              <a:t> segítségével…</a:t>
            </a:r>
          </a:p>
        </p:txBody>
      </p:sp>
    </p:spTree>
    <p:extLst>
      <p:ext uri="{BB962C8B-B14F-4D97-AF65-F5344CB8AC3E}">
        <p14:creationId xmlns:p14="http://schemas.microsoft.com/office/powerpoint/2010/main" val="195282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/>
              <a:t>A diák elérhetők:</a:t>
            </a:r>
          </a:p>
          <a:p>
            <a:pPr lvl="1"/>
            <a:r>
              <a:rPr lang="hu-HU" dirty="0">
                <a:hlinkClick r:id="rId2"/>
              </a:rPr>
              <a:t>http://lakis.web.elte.hu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Könyvek </a:t>
            </a:r>
            <a:r>
              <a:rPr lang="hu-HU" dirty="0">
                <a:sym typeface="Wingdings" panose="05000000000000000000" pitchFamily="2" charset="2"/>
              </a:rPr>
              <a:t>       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6865"/>
            <a:ext cx="2404220" cy="306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6F0C5C0-9A63-4731-A93E-33A88D8C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80" y="2383433"/>
            <a:ext cx="2482801" cy="29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44DBC57-1CC1-4988-9BE6-A107B3CF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Kérdések előadáshoz előadás alatt és után</a:t>
            </a:r>
          </a:p>
          <a:p>
            <a:endParaRPr lang="hu-HU" dirty="0"/>
          </a:p>
          <a:p>
            <a:r>
              <a:rPr lang="hu-HU" dirty="0">
                <a:hlinkClick r:id="rId2"/>
              </a:rPr>
              <a:t>https://comnetelte2020.slack.com/</a:t>
            </a:r>
            <a:endParaRPr lang="hu-HU" dirty="0"/>
          </a:p>
          <a:p>
            <a:endParaRPr lang="hu-HU" dirty="0"/>
          </a:p>
          <a:p>
            <a:r>
              <a:rPr lang="hu-HU" dirty="0"/>
              <a:t>Átalános kérdések:</a:t>
            </a:r>
          </a:p>
          <a:p>
            <a:pPr lvl="1"/>
            <a:r>
              <a:rPr lang="hu-HU" dirty="0"/>
              <a:t>#magyar-előadás alcsatorna</a:t>
            </a:r>
          </a:p>
          <a:p>
            <a:pPr lvl="1"/>
            <a:endParaRPr lang="hu-HU" dirty="0"/>
          </a:p>
          <a:p>
            <a:r>
              <a:rPr lang="hu-HU" dirty="0"/>
              <a:t>Előadás kérdések:</a:t>
            </a:r>
          </a:p>
          <a:p>
            <a:pPr lvl="1"/>
            <a:r>
              <a:rPr lang="hu-HU" dirty="0"/>
              <a:t>Minden témacsoportnak külön alcsatornája lesz</a:t>
            </a:r>
          </a:p>
          <a:p>
            <a:pPr lvl="1"/>
            <a:r>
              <a:rPr lang="hu-HU" dirty="0"/>
              <a:t>1-2. előadások: #1_2ea-bevezetes alcsatorna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4352E78-E881-4BDF-AB1F-3A48D90C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Slack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790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Vizsgajegy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sz="2000" dirty="0"/>
              <a:t>A vizsga előfeltétele a </a:t>
            </a:r>
            <a:r>
              <a:rPr lang="hu-HU" sz="2000" b="1" dirty="0"/>
              <a:t>legalább elégséges</a:t>
            </a:r>
            <a:r>
              <a:rPr lang="hu-HU" sz="2000" dirty="0"/>
              <a:t> gyakorlati jegy.</a:t>
            </a:r>
          </a:p>
          <a:p>
            <a:r>
              <a:rPr lang="hu-HU" sz="2000" dirty="0"/>
              <a:t>Járványhelyzettől függően online vagy írásbeli vizsga.</a:t>
            </a:r>
          </a:p>
          <a:p>
            <a:r>
              <a:rPr lang="hu-HU" sz="2000" dirty="0"/>
              <a:t>A vizsga az egész féléves anyagra épülő elméleti és gyakorlati feladatokból összeállított kérdéssor kitöltését jelenti. A vizsga időtartama </a:t>
            </a:r>
            <a:r>
              <a:rPr lang="hu-HU" sz="2000" b="1" dirty="0"/>
              <a:t>60 perc</a:t>
            </a:r>
            <a:r>
              <a:rPr lang="hu-HU" sz="2000" dirty="0"/>
              <a:t>.</a:t>
            </a:r>
          </a:p>
          <a:p>
            <a:r>
              <a:rPr lang="hu-HU" sz="2000" b="1" u="sng" dirty="0">
                <a:solidFill>
                  <a:srgbClr val="FF0000"/>
                </a:solidFill>
              </a:rPr>
              <a:t>Teszt részből és kifejtős részből áll.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Teszt</a:t>
            </a:r>
            <a:r>
              <a:rPr lang="hu-HU" sz="1600" dirty="0">
                <a:solidFill>
                  <a:srgbClr val="FF0000"/>
                </a:solidFill>
              </a:rPr>
              <a:t> (20 kérdés): 20 pont – 20 perc – min. 11 pont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Esszé rész</a:t>
            </a:r>
            <a:r>
              <a:rPr lang="hu-HU" sz="1600" dirty="0">
                <a:solidFill>
                  <a:srgbClr val="FF0000"/>
                </a:solidFill>
              </a:rPr>
              <a:t> (5 kérdés): 25 pont – 40 perc – </a:t>
            </a:r>
            <a:r>
              <a:rPr lang="hu-HU" sz="1600" dirty="0" err="1">
                <a:solidFill>
                  <a:srgbClr val="FF0000"/>
                </a:solidFill>
              </a:rPr>
              <a:t>open</a:t>
            </a:r>
            <a:r>
              <a:rPr lang="hu-HU" sz="1600" dirty="0">
                <a:solidFill>
                  <a:srgbClr val="FF0000"/>
                </a:solidFill>
              </a:rPr>
              <a:t> </a:t>
            </a:r>
            <a:r>
              <a:rPr lang="hu-HU" sz="1600" dirty="0" err="1">
                <a:solidFill>
                  <a:srgbClr val="FF0000"/>
                </a:solidFill>
              </a:rPr>
              <a:t>book</a:t>
            </a:r>
            <a:r>
              <a:rPr lang="hu-HU" sz="1600" dirty="0">
                <a:solidFill>
                  <a:srgbClr val="FF0000"/>
                </a:solidFill>
              </a:rPr>
              <a:t>, azaz könyv, jegyzet használható</a:t>
            </a:r>
          </a:p>
          <a:p>
            <a:r>
              <a:rPr lang="hu-HU" sz="2000" b="1" dirty="0"/>
              <a:t>A teszt rész esetén </a:t>
            </a:r>
            <a:r>
              <a:rPr lang="hu-HU" sz="2000" b="1" dirty="0">
                <a:solidFill>
                  <a:srgbClr val="FF0000"/>
                </a:solidFill>
              </a:rPr>
              <a:t>55% minimum </a:t>
            </a:r>
            <a:r>
              <a:rPr lang="hu-HU" sz="2000" b="1" dirty="0"/>
              <a:t>követelménnyel!  [</a:t>
            </a:r>
            <a:r>
              <a:rPr lang="hu-HU" sz="2000" b="1" dirty="0">
                <a:solidFill>
                  <a:srgbClr val="FF0000"/>
                </a:solidFill>
              </a:rPr>
              <a:t>beugró is egyben</a:t>
            </a:r>
            <a:r>
              <a:rPr lang="hu-HU" sz="2000" b="1" dirty="0"/>
              <a:t>]</a:t>
            </a:r>
          </a:p>
          <a:p>
            <a:r>
              <a:rPr lang="hu-HU" sz="2000" dirty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/>
              <a:t>Értékelés</a:t>
            </a:r>
          </a:p>
          <a:p>
            <a:pPr marL="457200" lvl="1" indent="0">
              <a:buNone/>
            </a:pPr>
            <a:r>
              <a:rPr lang="hu-HU" sz="2000" dirty="0"/>
              <a:t>[85%, 100%] – jeles(5)</a:t>
            </a:r>
          </a:p>
          <a:p>
            <a:pPr marL="457200" lvl="1" indent="0">
              <a:buNone/>
            </a:pPr>
            <a:r>
              <a:rPr lang="hu-HU" sz="2000" dirty="0"/>
              <a:t>[75%,   85%) – jó(4)</a:t>
            </a:r>
          </a:p>
          <a:p>
            <a:pPr marL="457200" lvl="1" indent="0">
              <a:buNone/>
            </a:pPr>
            <a:r>
              <a:rPr lang="hu-HU" sz="2000" dirty="0"/>
              <a:t>[60%,   75%) – közepes(3)</a:t>
            </a:r>
          </a:p>
          <a:p>
            <a:pPr marL="457200" lvl="1" indent="0">
              <a:buNone/>
            </a:pPr>
            <a:r>
              <a:rPr lang="hu-HU" sz="2000" dirty="0"/>
              <a:t>[50%,   60%) – elégséges(2)</a:t>
            </a:r>
          </a:p>
          <a:p>
            <a:pPr marL="457200" lvl="1" indent="0">
              <a:buNone/>
            </a:pPr>
            <a:r>
              <a:rPr lang="hu-HU" sz="2000" dirty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C48BA1-5F86-4B37-9AEA-1DE976FB3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Tegyük fel, hogy begépeled a böngészőbe, hogy </a:t>
            </a:r>
            <a:r>
              <a:rPr lang="hu-HU" dirty="0">
                <a:hlinkClick r:id="rId2"/>
              </a:rPr>
              <a:t>www.google.com</a:t>
            </a: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Nyomd le az entert…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Mi történik ekkor?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Fel tudnád sorolni az összes </a:t>
            </a:r>
          </a:p>
          <a:p>
            <a:pPr marL="0" indent="0">
              <a:buNone/>
            </a:pPr>
            <a:r>
              <a:rPr lang="hu-HU" dirty="0"/>
              <a:t>		technológiát, alapelvet, protokollt, alkalmazást…</a:t>
            </a:r>
          </a:p>
          <a:p>
            <a:pPr marL="0" indent="0">
              <a:buNone/>
            </a:pPr>
            <a:r>
              <a:rPr lang="hu-HU" dirty="0"/>
              <a:t>			  			        ami felhasználásra kerül???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BDA2110-0F41-420D-9ED0-EA16474E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8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elemekből épülnek fel a hálózatok?</a:t>
            </a:r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alapvető komponens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küldő és fogadó </a:t>
            </a:r>
            <a:r>
              <a:rPr lang="hu-HU" b="1" dirty="0">
                <a:solidFill>
                  <a:srgbClr val="00B050"/>
                </a:solidFill>
              </a:rPr>
              <a:t>végpontok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4ED6AE-3993-49C7-A7D8-DFE011D09788}"/>
              </a:ext>
            </a:extLst>
          </p:cNvPr>
          <p:cNvSpPr txBox="1"/>
          <p:nvPr/>
        </p:nvSpPr>
        <p:spPr>
          <a:xfrm>
            <a:off x="6970888" y="1398198"/>
            <a:ext cx="189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Autó fedélzeti számítógépe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E68CC008-0906-48DB-AF3C-307C9445FCE1}"/>
              </a:ext>
            </a:extLst>
          </p:cNvPr>
          <p:cNvSpPr txBox="1"/>
          <p:nvPr/>
        </p:nvSpPr>
        <p:spPr>
          <a:xfrm>
            <a:off x="222954" y="2072092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Pacemaker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E6302BC-96AB-4626-B2FA-F515C28252DA}"/>
              </a:ext>
            </a:extLst>
          </p:cNvPr>
          <p:cNvSpPr txBox="1"/>
          <p:nvPr/>
        </p:nvSpPr>
        <p:spPr>
          <a:xfrm>
            <a:off x="7432320" y="28600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Okostelefon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322D887F-E73F-40E3-86AE-8C286F9F01A4}"/>
              </a:ext>
            </a:extLst>
          </p:cNvPr>
          <p:cNvSpPr txBox="1"/>
          <p:nvPr/>
        </p:nvSpPr>
        <p:spPr>
          <a:xfrm>
            <a:off x="9804400" y="3924073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Windows PC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320D2AF2-DC20-4A86-988B-11BBB42A3D24}"/>
              </a:ext>
            </a:extLst>
          </p:cNvPr>
          <p:cNvSpPr txBox="1"/>
          <p:nvPr/>
        </p:nvSpPr>
        <p:spPr>
          <a:xfrm>
            <a:off x="9352846" y="5790448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iPad</a:t>
            </a:r>
            <a:endParaRPr lang="hu-HU" b="1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DB6C12BB-5FE7-4079-A011-22C7C683D045}"/>
              </a:ext>
            </a:extLst>
          </p:cNvPr>
          <p:cNvSpPr txBox="1"/>
          <p:nvPr/>
        </p:nvSpPr>
        <p:spPr>
          <a:xfrm>
            <a:off x="4096455" y="5853535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Okoshűtő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43DCB5A4-4DBE-4F22-8549-870FEBF279D0}"/>
              </a:ext>
            </a:extLst>
          </p:cNvPr>
          <p:cNvSpPr txBox="1"/>
          <p:nvPr/>
        </p:nvSpPr>
        <p:spPr>
          <a:xfrm>
            <a:off x="1619957" y="4252034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 TV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F136586C-7A70-4FE9-9EFB-BF97DF7514E8}"/>
              </a:ext>
            </a:extLst>
          </p:cNvPr>
          <p:cNvSpPr txBox="1"/>
          <p:nvPr/>
        </p:nvSpPr>
        <p:spPr>
          <a:xfrm>
            <a:off x="1636887" y="103075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Linux szerver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524829EF-7398-45C7-94D6-555678070AFC}"/>
              </a:ext>
            </a:extLst>
          </p:cNvPr>
          <p:cNvSpPr txBox="1"/>
          <p:nvPr/>
        </p:nvSpPr>
        <p:spPr>
          <a:xfrm>
            <a:off x="780696" y="60613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Drone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40942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Adattovábbító </a:t>
            </a:r>
            <a:r>
              <a:rPr lang="hu-HU" b="1" dirty="0" err="1">
                <a:solidFill>
                  <a:srgbClr val="FF0000"/>
                </a:solidFill>
              </a:rPr>
              <a:t>switchek</a:t>
            </a:r>
            <a:r>
              <a:rPr lang="hu-HU" b="1" dirty="0">
                <a:solidFill>
                  <a:srgbClr val="FF0000"/>
                </a:solidFill>
              </a:rPr>
              <a:t> és routerek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sz="3200" dirty="0">
                <a:solidFill>
                  <a:schemeClr val="tx1"/>
                </a:solidFill>
              </a:rPr>
              <a:t>Adat továbbítása a célállomás felé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6DBB423-C7AE-4A81-B967-EBC7261E8A2F}"/>
              </a:ext>
            </a:extLst>
          </p:cNvPr>
          <p:cNvSpPr txBox="1"/>
          <p:nvPr/>
        </p:nvSpPr>
        <p:spPr>
          <a:xfrm>
            <a:off x="7828844" y="4108739"/>
            <a:ext cx="99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switch</a:t>
            </a:r>
            <a:r>
              <a:rPr lang="hu-HU" b="1" dirty="0"/>
              <a:t>/</a:t>
            </a:r>
            <a:br>
              <a:rPr lang="hu-HU" b="1" dirty="0"/>
            </a:br>
            <a:r>
              <a:rPr lang="hu-HU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162898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05BD54-E172-435F-A6DA-79BE9B4E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810" y="1886824"/>
            <a:ext cx="3329759" cy="4152731"/>
          </a:xfrm>
          <a:prstGeom prst="rect">
            <a:avLst/>
          </a:prstGeom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1BF1D50D-33E5-41A4-A351-62803B81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508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Otthoni router		     </a:t>
            </a:r>
            <a:r>
              <a:rPr lang="hu-HU" dirty="0" err="1"/>
              <a:t>ToR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/router		Internet </a:t>
            </a:r>
            <a:r>
              <a:rPr lang="hu-HU" dirty="0" err="1"/>
              <a:t>core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								router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~20 cm				~50cm			&gt;200 cm</a:t>
            </a:r>
          </a:p>
          <a:p>
            <a:pPr marL="0" indent="0">
              <a:buNone/>
            </a:pPr>
            <a:r>
              <a:rPr lang="hu-HU" dirty="0"/>
              <a:t>0,5 kg					~ 5 kg				~700 kg</a:t>
            </a:r>
          </a:p>
          <a:p>
            <a:pPr marL="0" indent="0">
              <a:buNone/>
            </a:pPr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				1,8-6,5 </a:t>
            </a:r>
            <a:r>
              <a:rPr lang="hu-HU" dirty="0" err="1"/>
              <a:t>Tbps</a:t>
            </a:r>
            <a:r>
              <a:rPr lang="hu-HU" dirty="0"/>
              <a:t>			12,8 </a:t>
            </a:r>
            <a:r>
              <a:rPr lang="hu-HU" dirty="0" err="1"/>
              <a:t>Tbps</a:t>
            </a:r>
            <a:r>
              <a:rPr lang="hu-HU" dirty="0"/>
              <a:t> </a:t>
            </a:r>
          </a:p>
          <a:p>
            <a:pPr marL="0" indent="0">
              <a:buNone/>
            </a:pPr>
            <a:r>
              <a:rPr lang="hu-HU" dirty="0"/>
              <a:t>									</a:t>
            </a:r>
            <a:r>
              <a:rPr lang="hu-HU" sz="2400" dirty="0"/>
              <a:t>(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922 </a:t>
            </a:r>
            <a:r>
              <a:rPr lang="hu-HU" sz="2400" dirty="0" err="1"/>
              <a:t>Tbps</a:t>
            </a:r>
            <a:r>
              <a:rPr lang="hu-HU" sz="2400" dirty="0"/>
              <a:t>)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C549586-1A09-4D02-B4C6-B8C7273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routerek </a:t>
            </a:r>
            <a:br>
              <a:rPr lang="hu-HU" dirty="0"/>
            </a:br>
            <a:r>
              <a:rPr lang="hu-HU" sz="3600" dirty="0"/>
              <a:t>mérete, képességei és felhasználása is változó</a:t>
            </a: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13E8DA9F-FDC2-4931-93C5-DBBCCD65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49" y="2149299"/>
            <a:ext cx="3186921" cy="21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36F8707C-F638-4E87-A44A-79C9A022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3" y="2328938"/>
            <a:ext cx="2251956" cy="16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2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5D9B-C2C0-411B-8A99-4B3F269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Internet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FAC66A-DDA4-4153-9390-E74A2626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igazán izgalmas hely…</a:t>
            </a:r>
          </a:p>
        </p:txBody>
      </p:sp>
    </p:spTree>
    <p:extLst>
      <p:ext uri="{BB962C8B-B14F-4D97-AF65-F5344CB8AC3E}">
        <p14:creationId xmlns:p14="http://schemas.microsoft.com/office/powerpoint/2010/main" val="2926420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Kbps</a:t>
            </a:r>
            <a:r>
              <a:rPr lang="hu-HU" dirty="0"/>
              <a:t>? </a:t>
            </a:r>
            <a:r>
              <a:rPr lang="hu-HU" dirty="0" err="1"/>
              <a:t>Mbps</a:t>
            </a:r>
            <a:r>
              <a:rPr lang="hu-HU" dirty="0"/>
              <a:t>? </a:t>
            </a:r>
            <a:r>
              <a:rPr lang="hu-HU" dirty="0" err="1"/>
              <a:t>Tbps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91231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99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3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6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9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12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15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peta-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18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98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10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KiB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20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MiB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30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GiB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40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TiB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50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PiB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60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EiB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78897" y="3809818"/>
            <a:ext cx="13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192113" y="3760089"/>
            <a:ext cx="126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SI 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50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1759132" y="3605350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ABBC81B-5726-44F9-9C54-1EB07149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Linkek</a:t>
            </a:r>
            <a:r>
              <a:rPr lang="hu-HU" dirty="0"/>
              <a:t> </a:t>
            </a:r>
            <a:br>
              <a:rPr lang="hu-HU" dirty="0"/>
            </a:br>
            <a:r>
              <a:rPr lang="hu-HU" sz="3100" dirty="0"/>
              <a:t>a végpontokat kapcsolják a </a:t>
            </a:r>
            <a:r>
              <a:rPr lang="hu-HU" sz="3100" dirty="0" err="1"/>
              <a:t>switchekhez</a:t>
            </a:r>
            <a:r>
              <a:rPr lang="hu-HU" sz="3100" dirty="0"/>
              <a:t> és a </a:t>
            </a:r>
            <a:r>
              <a:rPr lang="hu-HU" sz="3100" dirty="0" err="1"/>
              <a:t>switcheket</a:t>
            </a:r>
            <a:r>
              <a:rPr lang="hu-HU" sz="3100" dirty="0"/>
              <a:t> egymáshoz</a:t>
            </a:r>
            <a:endParaRPr lang="hu-HU" dirty="0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9648A507-AECE-4954-B6D7-F66126F7E9B5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7DBC3E06-438B-4CC3-8CE6-53C2693D3C3B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6BC4F5EB-297A-4064-BBD1-DFC7AD953B35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9E99868-6B03-4BDA-AA88-2F492B2A53B1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BE7BC8A-DD4A-4B69-A35D-B9D70B3C3E53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D87A3AB0-D93B-476E-A5BC-F6E0671C85BF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E35E11A-615B-49C2-927A-A0A790BC9730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002596C6-09E5-4029-972E-01D79F277BB0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ACB7920-A26C-447E-807A-C0A711746EFF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BBFD8A9-13E7-4331-B90F-DC342F22F9D3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3BC6E3C1-0A1F-4875-94A0-0913F59AA3C7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B64A604A-2619-4DCB-BBC2-543C222B24D2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DD8899-A259-4A61-9E8A-1DD30B1D54D4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FA79F0B-8D77-4651-BAAB-2CF4CA7BD0A4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2D954A42-424D-4668-A8D2-F3BA541B8CBE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06F3FCC-8672-4BC5-BBC8-F8DB971672F1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66191D6-0FCA-4E48-B294-3F2A3473BDFC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284F33-DC36-42B3-99C9-F42413FA2924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5EEBCC0-5A4B-4897-AA0A-00B567D951D7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A9127320-9BAE-473E-9FAA-B8C73B3D6684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0C1CD36B-BF65-4A59-9B6E-1B30C9F9CBFF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142742C-F840-4DAC-9AEF-64146124FDBA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D0FB07E-F10F-449E-933D-9F8D656C7DD1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80FF8790-CF8C-4846-A6EC-E0AB5FF072FB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7D17B3D-50D0-4D13-BD25-BDDF90F2D8E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6694EBC6-D935-4CF1-ADCE-F6C646DA35AF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>
            <a:extLst>
              <a:ext uri="{FF2B5EF4-FFF2-40B4-BE49-F238E27FC236}">
                <a16:creationId xmlns:a16="http://schemas.microsoft.com/office/drawing/2014/main" id="{72C2FBAF-DBCA-475F-9197-E7E4DBA77BBF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C2F789D6-A652-4210-97D6-E08F67151ADC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A85F996F-6192-4909-B1C2-8FE7608DFF7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3211CB3B-A84C-468C-8F5E-4EAA0091BDD7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338F7565-439A-43D5-B6B9-19684FFDCBDE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BE366FB1-FF27-4995-9467-5B59425B738E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3572BF44-7228-4C88-BA71-73C827FF578B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35CD54B-1514-42C4-8FDA-A0C40186D346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B833AA15-ED83-4E9A-835C-C143B0AB2D3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2E75EF25-AA04-4494-80CD-5133529EBE91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4ADB630C-67E8-40C1-A278-950895C25801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CDD4AE8-9BA2-45F2-B46A-94DC89DE44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DBD88079-CEA4-422C-8509-2A3F63B87BF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CBF02EC7-4181-4F84-94CF-DAED3AA64455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9C540502-7980-4C0F-9625-9D6A3B6AE515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99B5CA6-5CAB-4918-85AE-A606D503CECF}"/>
              </a:ext>
            </a:extLst>
          </p:cNvPr>
          <p:cNvSpPr txBox="1"/>
          <p:nvPr/>
        </p:nvSpPr>
        <p:spPr>
          <a:xfrm>
            <a:off x="7151509" y="3544711"/>
            <a:ext cx="10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linkek</a:t>
            </a:r>
          </a:p>
        </p:txBody>
      </p:sp>
    </p:spTree>
    <p:extLst>
      <p:ext uri="{BB962C8B-B14F-4D97-AF65-F5344CB8AC3E}">
        <p14:creationId xmlns:p14="http://schemas.microsoft.com/office/powerpoint/2010/main" val="1222544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Image result for optical fiber">
            <a:extLst>
              <a:ext uri="{FF2B5EF4-FFF2-40B4-BE49-F238E27FC236}">
                <a16:creationId xmlns:a16="http://schemas.microsoft.com/office/drawing/2014/main" id="{610518C5-CEEB-414D-81A7-9331D0A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4" y="2909064"/>
            <a:ext cx="3113736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D27887-FC8A-4C29-8A80-5890C9DD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063" y="1319988"/>
            <a:ext cx="3113736" cy="4856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Rézvezeték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>
                    <a:lumMod val="50000"/>
                  </a:schemeClr>
                </a:solidFill>
              </a:rPr>
              <a:t>ADSL, RJ-45, </a:t>
            </a:r>
            <a:r>
              <a:rPr lang="hu-HU" sz="2000" dirty="0" err="1">
                <a:solidFill>
                  <a:schemeClr val="bg1">
                    <a:lumMod val="50000"/>
                  </a:schemeClr>
                </a:solidFill>
              </a:rPr>
              <a:t>Coax</a:t>
            </a:r>
            <a:endParaRPr lang="hu-H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Optikai szál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Vezetéknélküli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E488655-C7EF-4BE8-8C35-5D274C49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- példák</a:t>
            </a:r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CF5D95F3-45C4-41B1-A162-9DDFE2D3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98" y="876559"/>
            <a:ext cx="1942193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copper cable coax">
            <a:extLst>
              <a:ext uri="{FF2B5EF4-FFF2-40B4-BE49-F238E27FC236}">
                <a16:creationId xmlns:a16="http://schemas.microsoft.com/office/drawing/2014/main" id="{9D9371BA-6E22-42A3-B99B-44869882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89" y="43058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optical fiber photo">
            <a:extLst>
              <a:ext uri="{FF2B5EF4-FFF2-40B4-BE49-F238E27FC236}">
                <a16:creationId xmlns:a16="http://schemas.microsoft.com/office/drawing/2014/main" id="{359DC509-CF70-4EA1-97EF-D4D7161D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6" y="2977839"/>
            <a:ext cx="2709637" cy="16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wireless base station lte">
            <a:extLst>
              <a:ext uri="{FF2B5EF4-FFF2-40B4-BE49-F238E27FC236}">
                <a16:creationId xmlns:a16="http://schemas.microsoft.com/office/drawing/2014/main" id="{21E8BC11-FCF7-4B96-AAD6-0E0E276E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41" y="4851257"/>
            <a:ext cx="3297242" cy="18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269404-43ED-4630-87DA-F813CB2B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4851257"/>
            <a:ext cx="1853050" cy="18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66603BD-4E08-4034-927A-A4271C3F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2" y="337230"/>
            <a:ext cx="7924800" cy="545782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B97E147-5F71-486E-A55F-42FCFA13F210}"/>
              </a:ext>
            </a:extLst>
          </p:cNvPr>
          <p:cNvSpPr/>
          <p:nvPr/>
        </p:nvSpPr>
        <p:spPr>
          <a:xfrm>
            <a:off x="2002972" y="5795055"/>
            <a:ext cx="2566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https://www.submarinecablemap.com/</a:t>
            </a:r>
          </a:p>
        </p:txBody>
      </p:sp>
    </p:spTree>
    <p:extLst>
      <p:ext uri="{BB962C8B-B14F-4D97-AF65-F5344CB8AC3E}">
        <p14:creationId xmlns:p14="http://schemas.microsoft.com/office/powerpoint/2010/main" val="2194464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FCA13DA5-A067-4E26-AEC0-242F339A1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9" y="2738061"/>
            <a:ext cx="2647547" cy="1985660"/>
          </a:xfrm>
        </p:spPr>
      </p:pic>
      <p:pic>
        <p:nvPicPr>
          <p:cNvPr id="15362" name="Picture 2" descr="https://upload.wikimedia.org/wikipedia/commons/d/d1/France_Telecom_Marine_Rene_Descartes_p1150247.jpg">
            <a:extLst>
              <a:ext uri="{FF2B5EF4-FFF2-40B4-BE49-F238E27FC236}">
                <a16:creationId xmlns:a16="http://schemas.microsoft.com/office/drawing/2014/main" id="{FE3145FC-28EA-40E0-BADF-BC0AC1799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201639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B0CE7C7-B29A-4393-95CB-E673401B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828" y="2315968"/>
            <a:ext cx="3534952" cy="282984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3E2BA93-BB05-4DC0-9E60-2F9DF27F24A5}"/>
              </a:ext>
            </a:extLst>
          </p:cNvPr>
          <p:cNvSpPr txBox="1"/>
          <p:nvPr/>
        </p:nvSpPr>
        <p:spPr>
          <a:xfrm>
            <a:off x="8636000" y="5210629"/>
            <a:ext cx="32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Valahol </a:t>
            </a:r>
            <a:r>
              <a:rPr lang="hu-HU" dirty="0" err="1"/>
              <a:t>Manhattenben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B28763-5CE3-4B84-9D6C-1D99C9B35341}"/>
              </a:ext>
            </a:extLst>
          </p:cNvPr>
          <p:cNvSpPr txBox="1"/>
          <p:nvPr/>
        </p:nvSpPr>
        <p:spPr>
          <a:xfrm>
            <a:off x="3962400" y="5445391"/>
            <a:ext cx="33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René </a:t>
            </a:r>
            <a:r>
              <a:rPr lang="hu-HU" dirty="0" err="1"/>
              <a:t>Descart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mélytengeri kábelfektető hajó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03DA4A4-C0DC-400D-A3AC-66DCC8E5CF8A}"/>
              </a:ext>
            </a:extLst>
          </p:cNvPr>
          <p:cNvSpPr txBox="1"/>
          <p:nvPr/>
        </p:nvSpPr>
        <p:spPr>
          <a:xfrm>
            <a:off x="206425" y="4822647"/>
            <a:ext cx="27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Mélytengeri kábelek </a:t>
            </a:r>
          </a:p>
          <a:p>
            <a:pPr algn="ctr"/>
            <a:r>
              <a:rPr lang="hu-HU" dirty="0"/>
              <a:t>javítása</a:t>
            </a:r>
          </a:p>
        </p:txBody>
      </p:sp>
    </p:spTree>
    <p:extLst>
      <p:ext uri="{BB962C8B-B14F-4D97-AF65-F5344CB8AC3E}">
        <p14:creationId xmlns:p14="http://schemas.microsoft.com/office/powerpoint/2010/main" val="1872028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9D7B78F-7E6B-4E48-805B-1C5E86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Alternatives</a:t>
            </a:r>
            <a:r>
              <a:rPr lang="hu-HU" dirty="0"/>
              <a:t> – </a:t>
            </a:r>
            <a:r>
              <a:rPr lang="hu-HU" dirty="0" err="1"/>
              <a:t>Elon</a:t>
            </a:r>
            <a:r>
              <a:rPr lang="hu-HU" dirty="0"/>
              <a:t> </a:t>
            </a:r>
            <a:r>
              <a:rPr lang="hu-HU" dirty="0" err="1"/>
              <a:t>Musk’s</a:t>
            </a:r>
            <a:r>
              <a:rPr lang="hu-HU" dirty="0"/>
              <a:t> StarLink </a:t>
            </a:r>
          </a:p>
        </p:txBody>
      </p:sp>
      <p:pic>
        <p:nvPicPr>
          <p:cNvPr id="1026" name="Picture 2" descr="Starlink constellation">
            <a:extLst>
              <a:ext uri="{FF2B5EF4-FFF2-40B4-BE49-F238E27FC236}">
                <a16:creationId xmlns:a16="http://schemas.microsoft.com/office/drawing/2014/main" id="{658BBC40-5479-42B5-9C44-A3F2DC4A6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98" y="978795"/>
            <a:ext cx="7997517" cy="451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5C540C2-6844-42FD-AAB4-6E8144E2F7CE}"/>
              </a:ext>
            </a:extLst>
          </p:cNvPr>
          <p:cNvSpPr txBox="1"/>
          <p:nvPr/>
        </p:nvSpPr>
        <p:spPr>
          <a:xfrm>
            <a:off x="1841679" y="5705341"/>
            <a:ext cx="874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hlinkClick r:id="rId3"/>
              </a:rPr>
              <a:t>https://www.geekwire.com/2019/spacex-fcc-starlink-million-earth-stations/</a:t>
            </a:r>
            <a:endParaRPr lang="hu-HU" dirty="0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AAA6E436-B63C-48B5-8130-D8080C5A66D0}"/>
              </a:ext>
            </a:extLst>
          </p:cNvPr>
          <p:cNvSpPr/>
          <p:nvPr/>
        </p:nvSpPr>
        <p:spPr>
          <a:xfrm>
            <a:off x="8051045" y="697191"/>
            <a:ext cx="2588654" cy="1325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2325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199749F-C29F-469D-91F3-54FA0A11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Hálózati </a:t>
            </a:r>
            <a:r>
              <a:rPr lang="hu-HU" b="1" dirty="0" err="1"/>
              <a:t>hoszt</a:t>
            </a:r>
            <a:r>
              <a:rPr lang="hu-HU" b="1" dirty="0"/>
              <a:t> </a:t>
            </a:r>
          </a:p>
          <a:p>
            <a:pPr lvl="1"/>
            <a:r>
              <a:rPr lang="hu-HU" dirty="0"/>
              <a:t>Olyan eszköz, amely egy számítógépes hálózattal áll összeköttetésben. Egy </a:t>
            </a:r>
            <a:r>
              <a:rPr lang="hu-HU" dirty="0" err="1"/>
              <a:t>hoszt</a:t>
            </a:r>
            <a:r>
              <a:rPr lang="hu-HU" dirty="0"/>
              <a:t> információkat oszthat meg, szolgáltatást és alkalmazásokat biztosíthat a hálózat további csomópontjainak. (Továbbiakban csak </a:t>
            </a:r>
            <a:r>
              <a:rPr lang="hu-HU" dirty="0" err="1"/>
              <a:t>hosztként</a:t>
            </a:r>
            <a:r>
              <a:rPr lang="hu-HU" dirty="0"/>
              <a:t> hivatkozunk rá.)</a:t>
            </a:r>
          </a:p>
          <a:p>
            <a:pPr lvl="1"/>
            <a:endParaRPr lang="hu-HU" dirty="0"/>
          </a:p>
          <a:p>
            <a:r>
              <a:rPr lang="hu-HU" b="1" dirty="0"/>
              <a:t>Átviteli csatorna, médium, fizikai közeg</a:t>
            </a:r>
          </a:p>
          <a:p>
            <a:pPr lvl="1"/>
            <a:r>
              <a:rPr lang="hu-HU" dirty="0"/>
              <a:t>Az a közeg, amelyen a kommunikáció folyik a résztvevő </a:t>
            </a:r>
            <a:r>
              <a:rPr lang="hu-HU" dirty="0" err="1"/>
              <a:t>hosztok</a:t>
            </a:r>
            <a:r>
              <a:rPr lang="hu-HU" dirty="0"/>
              <a:t> között. Ez a közeg lehet egy </a:t>
            </a:r>
            <a:r>
              <a:rPr lang="hu-HU" dirty="0" err="1"/>
              <a:t>koaxális</a:t>
            </a:r>
            <a:r>
              <a:rPr lang="hu-HU" dirty="0"/>
              <a:t> kábel, a levegő, optikai kábel, stb.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F27D8F1-D3C3-465B-BE7B-E665554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fogalmak</a:t>
            </a:r>
          </a:p>
        </p:txBody>
      </p:sp>
    </p:spTree>
    <p:extLst>
      <p:ext uri="{BB962C8B-B14F-4D97-AF65-F5344CB8AC3E}">
        <p14:creationId xmlns:p14="http://schemas.microsoft.com/office/powerpoint/2010/main" val="63138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620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19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4D8FA0-93D2-4603-B683-665E43695D3A}"/>
              </a:ext>
            </a:extLst>
          </p:cNvPr>
          <p:cNvSpPr txBox="1"/>
          <p:nvPr/>
        </p:nvSpPr>
        <p:spPr>
          <a:xfrm>
            <a:off x="7868356" y="2822222"/>
            <a:ext cx="240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?????????????</a:t>
            </a:r>
          </a:p>
        </p:txBody>
      </p: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2F973538-B016-47E0-BACF-FAD35E5E56B0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647291" y="2335650"/>
            <a:ext cx="423332" cy="486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7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17,1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958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3 csatorna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i="1" dirty="0"/>
              <a:t>Két-irányú telefon csatorna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Csak hangátvitel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49F6500-F214-44AE-9888-441BF06A2C35}"/>
              </a:ext>
            </a:extLst>
          </p:cNvPr>
          <p:cNvSpPr txBox="1"/>
          <p:nvPr/>
        </p:nvSpPr>
        <p:spPr>
          <a:xfrm>
            <a:off x="5384800" y="5689600"/>
            <a:ext cx="583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Miért aszimmetrikus a kapcsolat?</a:t>
            </a: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4D7FE54-B74C-4CC6-B9FE-406722576505}"/>
              </a:ext>
            </a:extLst>
          </p:cNvPr>
          <p:cNvCxnSpPr>
            <a:cxnSpLocks/>
          </p:cNvCxnSpPr>
          <p:nvPr/>
        </p:nvCxnSpPr>
        <p:spPr>
          <a:xfrm flipV="1">
            <a:off x="10668000" y="3973689"/>
            <a:ext cx="1" cy="1715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Kábel TV hálózaton keresztül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9E765F82-99D1-48DF-8FAA-F5A2C7F00414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/>
              <a:t>Cable</a:t>
            </a:r>
            <a:r>
              <a:rPr lang="hu-HU" sz="2400" b="1" dirty="0"/>
              <a:t> Access </a:t>
            </a:r>
            <a:r>
              <a:rPr lang="hu-HU" sz="2400" b="1" dirty="0" err="1"/>
              <a:t>Technology</a:t>
            </a:r>
            <a:r>
              <a:rPr lang="hu-HU" sz="2400" b="1" dirty="0"/>
              <a:t> (CATV)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kábel TV hálózaton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lvl="3"/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ADSL-lel ellentétben a közeg </a:t>
            </a:r>
            <a:r>
              <a:rPr lang="hu-HU" sz="2000" dirty="0">
                <a:solidFill>
                  <a:srgbClr val="FF0000"/>
                </a:solidFill>
              </a:rPr>
              <a:t>meg van osztva </a:t>
            </a:r>
            <a:r>
              <a:rPr lang="hu-HU" sz="2000" dirty="0"/>
              <a:t>a háztartások között.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860996DD-3E59-452A-93E3-EBCD6FED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990447"/>
            <a:ext cx="3639837" cy="272987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1CE96776-C69D-42CC-90E0-B20E6AB9250D}"/>
              </a:ext>
            </a:extLst>
          </p:cNvPr>
          <p:cNvSpPr txBox="1"/>
          <p:nvPr/>
        </p:nvSpPr>
        <p:spPr>
          <a:xfrm>
            <a:off x="1203902" y="3159872"/>
            <a:ext cx="29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Réz </a:t>
            </a:r>
            <a:r>
              <a:rPr lang="hu-HU" dirty="0" err="1"/>
              <a:t>koax</a:t>
            </a:r>
            <a:r>
              <a:rPr lang="hu-HU" dirty="0"/>
              <a:t> </a:t>
            </a:r>
            <a:r>
              <a:rPr lang="hu-HU" dirty="0" err="1"/>
              <a:t>cábel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6951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732911" cy="1325563"/>
          </a:xfrm>
        </p:spPr>
        <p:txBody>
          <a:bodyPr>
            <a:normAutofit/>
          </a:bodyPr>
          <a:lstStyle/>
          <a:p>
            <a:r>
              <a:rPr lang="hu-HU" sz="2800" dirty="0"/>
              <a:t>Az Ethernet a leggyakrabban használt Helyi Hálózati - Local </a:t>
            </a:r>
            <a:r>
              <a:rPr lang="hu-HU" sz="2800" dirty="0" err="1"/>
              <a:t>Area</a:t>
            </a:r>
            <a:r>
              <a:rPr lang="hu-HU" sz="2800" dirty="0"/>
              <a:t> Network (LAN) technológia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pic>
        <p:nvPicPr>
          <p:cNvPr id="16386" name="Picture 2" descr="Image result for twisted pair ethernet">
            <a:extLst>
              <a:ext uri="{FF2B5EF4-FFF2-40B4-BE49-F238E27FC236}">
                <a16:creationId xmlns:a16="http://schemas.microsoft.com/office/drawing/2014/main" id="{47F3AC05-BCCA-4297-80C1-AD220180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4" y="149214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A98969B0-2DF9-408C-8FB8-C7C4401A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57" y="1149471"/>
            <a:ext cx="3009537" cy="20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4B1FD9A4-245A-469D-8D55-82349AE6F400}"/>
              </a:ext>
            </a:extLst>
          </p:cNvPr>
          <p:cNvSpPr txBox="1"/>
          <p:nvPr/>
        </p:nvSpPr>
        <p:spPr>
          <a:xfrm>
            <a:off x="0" y="2782669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Sodort érpár</a:t>
            </a:r>
          </a:p>
          <a:p>
            <a:pPr algn="ctr"/>
            <a:r>
              <a:rPr lang="hu-HU" dirty="0"/>
              <a:t>(Twisted </a:t>
            </a:r>
            <a:r>
              <a:rPr lang="hu-HU" dirty="0" err="1"/>
              <a:t>pair</a:t>
            </a:r>
            <a:r>
              <a:rPr lang="hu-HU" dirty="0"/>
              <a:t> </a:t>
            </a:r>
            <a:r>
              <a:rPr lang="hu-HU" dirty="0" err="1"/>
              <a:t>copper</a:t>
            </a:r>
            <a:r>
              <a:rPr lang="hu-HU" dirty="0"/>
              <a:t>)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77DB5AA0-08E1-43B6-9BF1-02A2BC5DE844}"/>
              </a:ext>
            </a:extLst>
          </p:cNvPr>
          <p:cNvSpPr txBox="1"/>
          <p:nvPr/>
        </p:nvSpPr>
        <p:spPr>
          <a:xfrm>
            <a:off x="2275427" y="2968246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Optikai kábel</a:t>
            </a:r>
          </a:p>
          <a:p>
            <a:pPr algn="ctr"/>
            <a:r>
              <a:rPr lang="hu-HU" dirty="0"/>
              <a:t>(SFP+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Optical</a:t>
            </a:r>
            <a:r>
              <a:rPr lang="hu-HU" dirty="0"/>
              <a:t>)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8362ADB1-C2E9-429E-A9C4-FF9B00D75314}"/>
              </a:ext>
            </a:extLst>
          </p:cNvPr>
          <p:cNvSpPr txBox="1"/>
          <p:nvPr/>
        </p:nvSpPr>
        <p:spPr>
          <a:xfrm>
            <a:off x="464804" y="4425640"/>
            <a:ext cx="434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, 10 </a:t>
            </a:r>
            <a:r>
              <a:rPr lang="hu-HU" dirty="0" err="1"/>
              <a:t>Gbps</a:t>
            </a:r>
            <a:r>
              <a:rPr lang="hu-HU" dirty="0"/>
              <a:t>, 40 </a:t>
            </a:r>
            <a:r>
              <a:rPr lang="hu-HU" dirty="0" err="1"/>
              <a:t>Gbps</a:t>
            </a:r>
            <a:r>
              <a:rPr lang="hu-HU" dirty="0"/>
              <a:t>, 100 </a:t>
            </a:r>
            <a:r>
              <a:rPr lang="hu-HU" dirty="0" err="1"/>
              <a:t>Gbps</a:t>
            </a:r>
            <a:r>
              <a:rPr lang="hu-HU" dirty="0"/>
              <a:t>, …</a:t>
            </a:r>
          </a:p>
          <a:p>
            <a:r>
              <a:rPr lang="hu-HU" b="1" dirty="0">
                <a:solidFill>
                  <a:srgbClr val="FF0000"/>
                </a:solidFill>
              </a:rPr>
              <a:t>Szimmetrikus – </a:t>
            </a:r>
            <a:r>
              <a:rPr lang="hu-HU" b="1" dirty="0" err="1">
                <a:solidFill>
                  <a:srgbClr val="FF0000"/>
                </a:solidFill>
              </a:rPr>
              <a:t>full</a:t>
            </a:r>
            <a:r>
              <a:rPr lang="hu-HU" b="1" dirty="0">
                <a:solidFill>
                  <a:srgbClr val="FF0000"/>
                </a:solidFill>
              </a:rPr>
              <a:t>-duplex</a:t>
            </a:r>
          </a:p>
          <a:p>
            <a:endParaRPr lang="hu-HU" dirty="0"/>
          </a:p>
        </p:txBody>
      </p:sp>
      <p:pic>
        <p:nvPicPr>
          <p:cNvPr id="16390" name="Picture 6" descr="Product Image Medium">
            <a:extLst>
              <a:ext uri="{FF2B5EF4-FFF2-40B4-BE49-F238E27FC236}">
                <a16:creationId xmlns:a16="http://schemas.microsoft.com/office/drawing/2014/main" id="{38BD683F-DD8A-4263-8A03-A85DFBE4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99" y="3731989"/>
            <a:ext cx="2490609" cy="18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E85FD97-9788-4619-9EEA-870AE5C30D03}"/>
              </a:ext>
            </a:extLst>
          </p:cNvPr>
          <p:cNvSpPr txBox="1"/>
          <p:nvPr/>
        </p:nvSpPr>
        <p:spPr>
          <a:xfrm>
            <a:off x="4454182" y="5475207"/>
            <a:ext cx="26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100 </a:t>
            </a:r>
            <a:r>
              <a:rPr lang="hu-HU" dirty="0" err="1"/>
              <a:t>Gbps</a:t>
            </a:r>
            <a:r>
              <a:rPr lang="hu-HU" dirty="0"/>
              <a:t> hálókártya (NIC) </a:t>
            </a:r>
          </a:p>
        </p:txBody>
      </p:sp>
    </p:spTree>
    <p:extLst>
      <p:ext uri="{BB962C8B-B14F-4D97-AF65-F5344CB8AC3E}">
        <p14:creationId xmlns:p14="http://schemas.microsoft.com/office/powerpoint/2010/main" val="1602654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2225B3-D5D3-4E65-B044-C573F671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b="1" dirty="0"/>
              <a:t>Mobil</a:t>
            </a:r>
            <a:r>
              <a:rPr lang="hu-HU" dirty="0"/>
              <a:t> – okostelefonok</a:t>
            </a:r>
          </a:p>
          <a:p>
            <a:endParaRPr lang="hu-HU" dirty="0"/>
          </a:p>
          <a:p>
            <a:r>
              <a:rPr lang="hu-HU" b="1" dirty="0"/>
              <a:t>Műholdas</a:t>
            </a:r>
            <a:r>
              <a:rPr lang="hu-HU" dirty="0"/>
              <a:t> – távoli elérés ott is, ahol nincs infrastruktúra</a:t>
            </a:r>
          </a:p>
          <a:p>
            <a:endParaRPr lang="hu-HU" dirty="0"/>
          </a:p>
          <a:p>
            <a:r>
              <a:rPr lang="hu-HU" b="1" dirty="0"/>
              <a:t>FTTH</a:t>
            </a:r>
            <a:r>
              <a:rPr lang="hu-HU" dirty="0"/>
              <a:t> – háztartások</a:t>
            </a:r>
          </a:p>
          <a:p>
            <a:endParaRPr lang="hu-HU" dirty="0"/>
          </a:p>
          <a:p>
            <a:r>
              <a:rPr lang="hu-HU" b="1" dirty="0"/>
              <a:t>Optikai kábelek </a:t>
            </a:r>
            <a:r>
              <a:rPr lang="hu-HU" dirty="0"/>
              <a:t>(</a:t>
            </a:r>
            <a:r>
              <a:rPr lang="hu-HU" dirty="0" err="1"/>
              <a:t>fibers</a:t>
            </a:r>
            <a:r>
              <a:rPr lang="hu-HU" dirty="0"/>
              <a:t>,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fibers</a:t>
            </a:r>
            <a:r>
              <a:rPr lang="hu-HU" dirty="0"/>
              <a:t>) – Internet gerinchálózatok</a:t>
            </a:r>
          </a:p>
          <a:p>
            <a:endParaRPr lang="hu-HU" dirty="0"/>
          </a:p>
          <a:p>
            <a:r>
              <a:rPr lang="hu-HU" b="1" dirty="0" err="1"/>
              <a:t>Infiniband</a:t>
            </a:r>
            <a:r>
              <a:rPr lang="hu-HU" dirty="0"/>
              <a:t> – HPC klaszterek</a:t>
            </a:r>
          </a:p>
          <a:p>
            <a:r>
              <a:rPr lang="hu-HU" dirty="0"/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2A92AE6-D23B-42FF-A514-CB3F74EE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Vannak további technológiák is</a:t>
            </a:r>
          </a:p>
        </p:txBody>
      </p:sp>
    </p:spTree>
    <p:extLst>
      <p:ext uri="{BB962C8B-B14F-4D97-AF65-F5344CB8AC3E}">
        <p14:creationId xmlns:p14="http://schemas.microsoft.com/office/powerpoint/2010/main" val="131577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az erőforrásokat?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D52106-516C-4DF3-AEE3-F1F7C4CA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3 fontos követelmény a hálózat topológiájával kapcsolatban</a:t>
            </a:r>
          </a:p>
          <a:p>
            <a:pPr marL="0" indent="0">
              <a:buNone/>
            </a:pPr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Hibatolerancia</a:t>
            </a:r>
          </a:p>
          <a:p>
            <a:pPr lvl="2"/>
            <a:r>
              <a:rPr lang="hu-HU" dirty="0"/>
              <a:t>Több útvonal a források és célok között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Rugalmasság</a:t>
            </a:r>
          </a:p>
          <a:p>
            <a:pPr lvl="2"/>
            <a:r>
              <a:rPr lang="hu-HU" dirty="0"/>
              <a:t>Erőforrásmegosztás költséghatékonyság és megvalósíthatóság érdekében</a:t>
            </a:r>
          </a:p>
          <a:p>
            <a:pPr lvl="2"/>
            <a:r>
              <a:rPr lang="hu-HU" dirty="0"/>
              <a:t>Azaz a linkek száma nem lehet túl nagy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Megfelelő csomópont-kapacitás</a:t>
            </a:r>
          </a:p>
          <a:p>
            <a:pPr lvl="2"/>
            <a:r>
              <a:rPr lang="hu-HU" dirty="0"/>
              <a:t>Azaz a linkek száma nem lehet túl kicsi</a:t>
            </a:r>
          </a:p>
          <a:p>
            <a:pPr lvl="1"/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4BC480-2870-4671-B7C2-4098DABA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néz ki az Internet „belseje”?</a:t>
            </a:r>
          </a:p>
        </p:txBody>
      </p:sp>
    </p:spTree>
    <p:extLst>
      <p:ext uri="{BB962C8B-B14F-4D97-AF65-F5344CB8AC3E}">
        <p14:creationId xmlns:p14="http://schemas.microsoft.com/office/powerpoint/2010/main" val="159548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Teljesen			Lánc/Gyűrű			Busz</a:t>
            </a:r>
            <a:br>
              <a:rPr lang="hu-HU" dirty="0"/>
            </a:br>
            <a:r>
              <a:rPr lang="hu-HU" dirty="0"/>
              <a:t> </a:t>
            </a:r>
            <a:r>
              <a:rPr lang="hu-HU" dirty="0" err="1"/>
              <a:t>összkötött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Full-mesh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Nézzünk néhány speciális topológiát…</a:t>
            </a:r>
            <a:br>
              <a:rPr lang="hu-HU" dirty="0"/>
            </a:br>
            <a:r>
              <a:rPr lang="hu-HU" sz="2800" dirty="0"/>
              <a:t>Az Internet nem ilyen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66BB51-551F-4D83-B914-A1F5103E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05" y="2718111"/>
            <a:ext cx="2657475" cy="23241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7EBE393-67C5-4AC0-B0D5-E72F519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77" y="2784786"/>
            <a:ext cx="2695575" cy="21907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523251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7783D68-B048-42B0-A116-E108F19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17" y="2984811"/>
            <a:ext cx="3067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4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			     </a:t>
            </a:r>
            <a:r>
              <a:rPr lang="hu-HU" dirty="0" err="1"/>
              <a:t>Switchelt</a:t>
            </a:r>
            <a:r>
              <a:rPr lang="hu-HU" dirty="0"/>
              <a:t>/kapcsolt kialakítás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92"/>
            <a:ext cx="10515601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A kompromisszumos megoldás:</a:t>
            </a:r>
            <a:br>
              <a:rPr lang="hu-HU" dirty="0"/>
            </a:br>
            <a:r>
              <a:rPr lang="hu-HU" dirty="0" err="1"/>
              <a:t>switchelt</a:t>
            </a:r>
            <a:r>
              <a:rPr lang="hu-HU" dirty="0"/>
              <a:t>/kapcsolt hálózatok (</a:t>
            </a:r>
            <a:r>
              <a:rPr lang="hu-HU" dirty="0" err="1"/>
              <a:t>switched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)</a:t>
            </a:r>
            <a:br>
              <a:rPr lang="hu-HU" dirty="0"/>
            </a:br>
            <a:r>
              <a:rPr lang="hu-HU" sz="2800" dirty="0"/>
              <a:t>észszerűség és rugalmasság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4724512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82118FF-EE1E-426D-B27D-4F7A34BE9F0B}"/>
              </a:ext>
            </a:extLst>
          </p:cNvPr>
          <p:cNvGrpSpPr/>
          <p:nvPr/>
        </p:nvGrpSpPr>
        <p:grpSpPr>
          <a:xfrm>
            <a:off x="5396089" y="2097474"/>
            <a:ext cx="3973689" cy="2357549"/>
            <a:chOff x="1151467" y="1161537"/>
            <a:chExt cx="8585200" cy="509351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8776DA88-72A7-44B5-AB1F-60F7475BDC51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4A225BD7-6292-40D4-A80F-DE0474E99AE2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9A34E0F-F4AE-4470-AA3C-7B166D1B9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EAC046F6-FBC4-4567-B0C6-4728E86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903BB30F-BCC3-41DA-9AA2-DA844568B86C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1F458F12-D400-4F02-8585-AD2AC1A81FC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5D0F7882-C0F1-43D0-AF82-64C0CB904A4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F9A8325-54A8-40CD-A234-E676A952C3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43C1DEF7-42EC-4F67-91E6-238259E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6CD4CD3-72DB-4B76-B8B1-01E696424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CDB37F2D-A9FB-45E4-8CAB-9C2874B51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16A78B3F-DFF3-4E1B-BB57-25E4979D1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4E2E93FF-20A3-4E45-A301-5005C4C50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E73586B7-9E2A-42D9-9E95-5381DA48B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3B804D57-BF64-48C4-B9F4-98823164C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8F16D12-4CC3-4F89-BD13-96C5B7E3F0BF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9B3D059C-8966-47BE-BDE4-508BDF34D445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0E7EFA77-0AB5-487C-AB27-D0E433CB7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26">
              <a:extLst>
                <a:ext uri="{FF2B5EF4-FFF2-40B4-BE49-F238E27FC236}">
                  <a16:creationId xmlns:a16="http://schemas.microsoft.com/office/drawing/2014/main" id="{1B742D28-CAE9-4A26-ACDB-209CC38B5BCC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27">
              <a:extLst>
                <a:ext uri="{FF2B5EF4-FFF2-40B4-BE49-F238E27FC236}">
                  <a16:creationId xmlns:a16="http://schemas.microsoft.com/office/drawing/2014/main" id="{732ABC2D-6106-447B-805E-338750AF6C36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2DCABCB7-C733-4B33-AB7E-B3F4B55ED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45E962-66E3-4CB4-A576-15EB8DAE1E77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EEA8C081-E5EE-4056-A580-30EB2A526EC6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6B5B97E3-3A95-4D8E-BE22-AB5C2CC7229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582C630A-13C0-4991-9152-202B5393C8C9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DEA917CA-1904-489D-872E-C1C21FD3E9F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1E674BF4-54FD-49FC-A421-2B3072CB75F8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0DA4EE20-02E0-49C7-AA24-71BAF2C56D0A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A8F2D7E2-4809-4E5D-AFC6-EBD468242E5C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D6646805-6885-4983-8EC8-746039B9D9C0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217A9805-45A3-43F8-A085-7D041BD61CC8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B52996AD-8E8B-4D07-9384-24150CCA861F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67D72B0C-4699-40FC-A0EC-082C41226567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C0A294FE-550A-4149-97A7-C067ABDA19B3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19302BBD-301F-4791-82EC-F54FDF18E85D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9F713131-BBE7-4DFF-9F1A-8B388D70CA31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925DF429-E0A0-43AF-9CAE-E7E501F8F196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Ellipszis 45">
              <a:extLst>
                <a:ext uri="{FF2B5EF4-FFF2-40B4-BE49-F238E27FC236}">
                  <a16:creationId xmlns:a16="http://schemas.microsoft.com/office/drawing/2014/main" id="{440AF671-954D-4CD2-8B85-0205CFB7221A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Ellipszis 46">
              <a:extLst>
                <a:ext uri="{FF2B5EF4-FFF2-40B4-BE49-F238E27FC236}">
                  <a16:creationId xmlns:a16="http://schemas.microsoft.com/office/drawing/2014/main" id="{BBA58CCD-0D59-44FC-B845-E7F426CF085A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Ellipszis 47">
              <a:extLst>
                <a:ext uri="{FF2B5EF4-FFF2-40B4-BE49-F238E27FC236}">
                  <a16:creationId xmlns:a16="http://schemas.microsoft.com/office/drawing/2014/main" id="{A2216EA1-3E7B-4D8F-B83D-7B446B403621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Ellipszis 48">
              <a:extLst>
                <a:ext uri="{FF2B5EF4-FFF2-40B4-BE49-F238E27FC236}">
                  <a16:creationId xmlns:a16="http://schemas.microsoft.com/office/drawing/2014/main" id="{03938417-CCBE-4B5A-8145-9D108958FF6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4B0FE26-5DDB-4892-8AE2-9221B940F15F}"/>
              </a:ext>
            </a:extLst>
          </p:cNvPr>
          <p:cNvSpPr txBox="1"/>
          <p:nvPr/>
        </p:nvSpPr>
        <p:spPr>
          <a:xfrm>
            <a:off x="2494844" y="4775202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erőforrás megosztás és csomópontok kapacitása úgy alakítható, hogy megfeleljen a hálózati igényeknek.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F922B18C-F164-4799-A545-5E374E8CAAC3}"/>
              </a:ext>
            </a:extLst>
          </p:cNvPr>
          <p:cNvSpPr txBox="1"/>
          <p:nvPr/>
        </p:nvSpPr>
        <p:spPr>
          <a:xfrm>
            <a:off x="2494844" y="5875273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Okos eszközöket igényel, melyek támogatják a </a:t>
            </a:r>
            <a:r>
              <a:rPr lang="hu-HU" sz="2000" dirty="0">
                <a:solidFill>
                  <a:srgbClr val="FF0000"/>
                </a:solidFill>
              </a:rPr>
              <a:t>csomagtovábbítást</a:t>
            </a:r>
            <a:r>
              <a:rPr lang="hu-HU" sz="2000" dirty="0"/>
              <a:t>, </a:t>
            </a:r>
            <a:r>
              <a:rPr lang="hu-HU" sz="2000" dirty="0">
                <a:solidFill>
                  <a:srgbClr val="FF0000"/>
                </a:solidFill>
              </a:rPr>
              <a:t>forgalomirányítást</a:t>
            </a:r>
            <a:r>
              <a:rPr lang="hu-HU" sz="2000" dirty="0"/>
              <a:t> és az </a:t>
            </a:r>
            <a:r>
              <a:rPr lang="hu-HU" sz="2000" dirty="0">
                <a:solidFill>
                  <a:srgbClr val="FF0000"/>
                </a:solidFill>
              </a:rPr>
              <a:t>erőforrás kiosztást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7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és </a:t>
            </a:r>
            <a:r>
              <a:rPr lang="hu-HU" dirty="0" err="1"/>
              <a:t>switchek</a:t>
            </a:r>
            <a:r>
              <a:rPr lang="hu-HU" dirty="0"/>
              <a:t> megosztott használata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0A2BC1F5-F4B8-46BF-9DCD-3D817504EF5D}"/>
              </a:ext>
            </a:extLst>
          </p:cNvPr>
          <p:cNvSpPr/>
          <p:nvPr/>
        </p:nvSpPr>
        <p:spPr>
          <a:xfrm>
            <a:off x="5770996" y="1478844"/>
            <a:ext cx="3316560" cy="4526845"/>
          </a:xfrm>
          <a:custGeom>
            <a:avLst/>
            <a:gdLst>
              <a:gd name="connsiteX0" fmla="*/ 3316560 w 3316560"/>
              <a:gd name="connsiteY0" fmla="*/ 4526845 h 4526845"/>
              <a:gd name="connsiteX1" fmla="*/ 2131226 w 3316560"/>
              <a:gd name="connsiteY1" fmla="*/ 3522134 h 4526845"/>
              <a:gd name="connsiteX2" fmla="*/ 776560 w 3316560"/>
              <a:gd name="connsiteY2" fmla="*/ 2077156 h 4526845"/>
              <a:gd name="connsiteX3" fmla="*/ 8915 w 3316560"/>
              <a:gd name="connsiteY3" fmla="*/ 745067 h 4526845"/>
              <a:gd name="connsiteX4" fmla="*/ 426604 w 3316560"/>
              <a:gd name="connsiteY4" fmla="*/ 0 h 4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60" h="4526845">
                <a:moveTo>
                  <a:pt x="3316560" y="4526845"/>
                </a:moveTo>
                <a:cubicBezTo>
                  <a:pt x="2935559" y="4228630"/>
                  <a:pt x="2554559" y="3930415"/>
                  <a:pt x="2131226" y="3522134"/>
                </a:cubicBezTo>
                <a:cubicBezTo>
                  <a:pt x="1707893" y="3113852"/>
                  <a:pt x="1130278" y="2540000"/>
                  <a:pt x="776560" y="2077156"/>
                </a:cubicBezTo>
                <a:cubicBezTo>
                  <a:pt x="422841" y="1614311"/>
                  <a:pt x="67241" y="1091260"/>
                  <a:pt x="8915" y="745067"/>
                </a:cubicBezTo>
                <a:cubicBezTo>
                  <a:pt x="-49411" y="398874"/>
                  <a:pt x="188596" y="199437"/>
                  <a:pt x="426604" y="0"/>
                </a:cubicBezTo>
              </a:path>
            </a:pathLst>
          </a:custGeom>
          <a:noFill/>
          <a:ln w="762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E8DD0852-56EE-4437-B22E-C2343E92EEEB}"/>
              </a:ext>
            </a:extLst>
          </p:cNvPr>
          <p:cNvSpPr/>
          <p:nvPr/>
        </p:nvSpPr>
        <p:spPr>
          <a:xfrm>
            <a:off x="5882205" y="2089277"/>
            <a:ext cx="3690773" cy="2816166"/>
          </a:xfrm>
          <a:custGeom>
            <a:avLst/>
            <a:gdLst>
              <a:gd name="connsiteX0" fmla="*/ 3690773 w 3690773"/>
              <a:gd name="connsiteY0" fmla="*/ 2144056 h 2816166"/>
              <a:gd name="connsiteX1" fmla="*/ 3013439 w 3690773"/>
              <a:gd name="connsiteY1" fmla="*/ 2448856 h 2816166"/>
              <a:gd name="connsiteX2" fmla="*/ 2437706 w 3690773"/>
              <a:gd name="connsiteY2" fmla="*/ 2674634 h 2816166"/>
              <a:gd name="connsiteX3" fmla="*/ 2132906 w 3690773"/>
              <a:gd name="connsiteY3" fmla="*/ 2810101 h 2816166"/>
              <a:gd name="connsiteX4" fmla="*/ 1805528 w 3690773"/>
              <a:gd name="connsiteY4" fmla="*/ 2539167 h 2816166"/>
              <a:gd name="connsiteX5" fmla="*/ 213795 w 3690773"/>
              <a:gd name="connsiteY5" fmla="*/ 495879 h 2816166"/>
              <a:gd name="connsiteX6" fmla="*/ 89617 w 3690773"/>
              <a:gd name="connsiteY6" fmla="*/ 33034 h 2816166"/>
              <a:gd name="connsiteX7" fmla="*/ 902417 w 3690773"/>
              <a:gd name="connsiteY7" fmla="*/ 55612 h 2816166"/>
              <a:gd name="connsiteX8" fmla="*/ 2347395 w 3690773"/>
              <a:gd name="connsiteY8" fmla="*/ 202367 h 281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773" h="2816166">
                <a:moveTo>
                  <a:pt x="3690773" y="2144056"/>
                </a:moveTo>
                <a:cubicBezTo>
                  <a:pt x="3456528" y="2252241"/>
                  <a:pt x="3222283" y="2360426"/>
                  <a:pt x="3013439" y="2448856"/>
                </a:cubicBezTo>
                <a:cubicBezTo>
                  <a:pt x="2804595" y="2537286"/>
                  <a:pt x="2584461" y="2614427"/>
                  <a:pt x="2437706" y="2674634"/>
                </a:cubicBezTo>
                <a:cubicBezTo>
                  <a:pt x="2290950" y="2734842"/>
                  <a:pt x="2238269" y="2832679"/>
                  <a:pt x="2132906" y="2810101"/>
                </a:cubicBezTo>
                <a:cubicBezTo>
                  <a:pt x="2027543" y="2787523"/>
                  <a:pt x="2125380" y="2924871"/>
                  <a:pt x="1805528" y="2539167"/>
                </a:cubicBezTo>
                <a:cubicBezTo>
                  <a:pt x="1485676" y="2153463"/>
                  <a:pt x="499780" y="913568"/>
                  <a:pt x="213795" y="495879"/>
                </a:cubicBezTo>
                <a:cubicBezTo>
                  <a:pt x="-72190" y="78190"/>
                  <a:pt x="-25153" y="106412"/>
                  <a:pt x="89617" y="33034"/>
                </a:cubicBezTo>
                <a:cubicBezTo>
                  <a:pt x="204387" y="-40344"/>
                  <a:pt x="526121" y="27390"/>
                  <a:pt x="902417" y="55612"/>
                </a:cubicBezTo>
                <a:cubicBezTo>
                  <a:pt x="1278713" y="83834"/>
                  <a:pt x="1813054" y="143100"/>
                  <a:pt x="2347395" y="20236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676172E4-9BE3-44EA-A7E8-68247E390944}"/>
              </a:ext>
            </a:extLst>
          </p:cNvPr>
          <p:cNvSpPr/>
          <p:nvPr/>
        </p:nvSpPr>
        <p:spPr>
          <a:xfrm>
            <a:off x="1354667" y="1557867"/>
            <a:ext cx="6549379" cy="4470400"/>
          </a:xfrm>
          <a:custGeom>
            <a:avLst/>
            <a:gdLst>
              <a:gd name="connsiteX0" fmla="*/ 6355644 w 6549379"/>
              <a:gd name="connsiteY0" fmla="*/ 4470400 h 4470400"/>
              <a:gd name="connsiteX1" fmla="*/ 6524977 w 6549379"/>
              <a:gd name="connsiteY1" fmla="*/ 3578577 h 4470400"/>
              <a:gd name="connsiteX2" fmla="*/ 6412089 w 6549379"/>
              <a:gd name="connsiteY2" fmla="*/ 2889955 h 4470400"/>
              <a:gd name="connsiteX3" fmla="*/ 5294489 w 6549379"/>
              <a:gd name="connsiteY3" fmla="*/ 1354666 h 4470400"/>
              <a:gd name="connsiteX4" fmla="*/ 4504266 w 6549379"/>
              <a:gd name="connsiteY4" fmla="*/ 587022 h 4470400"/>
              <a:gd name="connsiteX5" fmla="*/ 2822222 w 6549379"/>
              <a:gd name="connsiteY5" fmla="*/ 936977 h 4470400"/>
              <a:gd name="connsiteX6" fmla="*/ 0 w 6549379"/>
              <a:gd name="connsiteY6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9379" h="4470400">
                <a:moveTo>
                  <a:pt x="6355644" y="4470400"/>
                </a:moveTo>
                <a:cubicBezTo>
                  <a:pt x="6435607" y="4156192"/>
                  <a:pt x="6515570" y="3841984"/>
                  <a:pt x="6524977" y="3578577"/>
                </a:cubicBezTo>
                <a:cubicBezTo>
                  <a:pt x="6534385" y="3315169"/>
                  <a:pt x="6617170" y="3260607"/>
                  <a:pt x="6412089" y="2889955"/>
                </a:cubicBezTo>
                <a:cubicBezTo>
                  <a:pt x="6207008" y="2519303"/>
                  <a:pt x="5612459" y="1738488"/>
                  <a:pt x="5294489" y="1354666"/>
                </a:cubicBezTo>
                <a:cubicBezTo>
                  <a:pt x="4976518" y="970844"/>
                  <a:pt x="4916311" y="656637"/>
                  <a:pt x="4504266" y="587022"/>
                </a:cubicBezTo>
                <a:cubicBezTo>
                  <a:pt x="4092221" y="517407"/>
                  <a:pt x="3572933" y="1034814"/>
                  <a:pt x="2822222" y="936977"/>
                </a:cubicBezTo>
                <a:cubicBezTo>
                  <a:pt x="2071511" y="839140"/>
                  <a:pt x="1035755" y="419570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EB43A8A8-2A17-4341-B8C9-FDB0E6A83844}"/>
              </a:ext>
            </a:extLst>
          </p:cNvPr>
          <p:cNvCxnSpPr>
            <a:cxnSpLocks/>
          </p:cNvCxnSpPr>
          <p:nvPr/>
        </p:nvCxnSpPr>
        <p:spPr>
          <a:xfrm flipH="1" flipV="1">
            <a:off x="6335442" y="2307372"/>
            <a:ext cx="2895600" cy="666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054A625-6E4C-4CD0-BCCA-36634B1F84A4}"/>
              </a:ext>
            </a:extLst>
          </p:cNvPr>
          <p:cNvCxnSpPr>
            <a:cxnSpLocks/>
          </p:cNvCxnSpPr>
          <p:nvPr/>
        </p:nvCxnSpPr>
        <p:spPr>
          <a:xfrm flipH="1">
            <a:off x="7591777" y="3331634"/>
            <a:ext cx="1687690" cy="292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6C49BCE-7F13-43E3-9939-21B59D9EF865}"/>
              </a:ext>
            </a:extLst>
          </p:cNvPr>
          <p:cNvCxnSpPr/>
          <p:nvPr/>
        </p:nvCxnSpPr>
        <p:spPr>
          <a:xfrm flipH="1">
            <a:off x="8246532" y="3704178"/>
            <a:ext cx="1343379" cy="98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3B4BAE3C-EF29-48CF-8540-AECC6FFEEA5E}"/>
              </a:ext>
            </a:extLst>
          </p:cNvPr>
          <p:cNvSpPr txBox="1"/>
          <p:nvPr/>
        </p:nvSpPr>
        <p:spPr>
          <a:xfrm>
            <a:off x="9121870" y="2427111"/>
            <a:ext cx="2707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Megosztott link és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(hálózati) erőforrások</a:t>
            </a:r>
            <a:r>
              <a:rPr lang="hu-HU" dirty="0"/>
              <a:t>: egyszerre több folyam (flow) is keresztül halad rajtuk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E3F0FC3A-C315-4062-A1A9-E6A0A8115DFD}"/>
              </a:ext>
            </a:extLst>
          </p:cNvPr>
          <p:cNvSpPr txBox="1"/>
          <p:nvPr/>
        </p:nvSpPr>
        <p:spPr>
          <a:xfrm>
            <a:off x="7350225" y="829498"/>
            <a:ext cx="4755199" cy="1200329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Hálózati folyam (flow): többnyire két fél közötti hálózati forgalom/kommunikáció</a:t>
            </a:r>
          </a:p>
          <a:p>
            <a:r>
              <a:rPr lang="hu-HU" dirty="0"/>
              <a:t>(más definíciók is lehetségesek – valamilyen szempont szerint összetartozó hálózati forgalom)</a:t>
            </a:r>
          </a:p>
        </p:txBody>
      </p:sp>
    </p:spTree>
    <p:extLst>
      <p:ext uri="{BB962C8B-B14F-4D97-AF65-F5344CB8AC3E}">
        <p14:creationId xmlns:p14="http://schemas.microsoft.com/office/powerpoint/2010/main" val="4267132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Erőforrások kezelése</a:t>
            </a:r>
            <a:br>
              <a:rPr lang="hu-HU" dirty="0"/>
            </a:br>
            <a:r>
              <a:rPr lang="hu-HU" dirty="0"/>
              <a:t>    Két alapvetően eltérő megközelítés hálózati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Előre lefoglalja a szükséges sávszélességet.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Folyam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Akkor küld adatot, amikor szükséges.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Csomag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17,1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2016-ban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2016—2021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7617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49C3864-88E8-40F1-B5DB-AFE00A0B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88" y="1583360"/>
            <a:ext cx="5449711" cy="4593603"/>
          </a:xfrm>
        </p:spPr>
        <p:txBody>
          <a:bodyPr/>
          <a:lstStyle/>
          <a:p>
            <a:r>
              <a:rPr lang="hu-HU" dirty="0"/>
              <a:t>Tegyük fel, hogy mindegyik forrásnak 10 </a:t>
            </a:r>
            <a:r>
              <a:rPr lang="hu-HU" dirty="0" err="1"/>
              <a:t>Mbps</a:t>
            </a:r>
            <a:r>
              <a:rPr lang="hu-HU" dirty="0"/>
              <a:t> sávszélességre van szüksége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Mit kapnak az alábbi módszerkel:</a:t>
            </a:r>
          </a:p>
          <a:p>
            <a:pPr lvl="1"/>
            <a:r>
              <a:rPr lang="hu-HU" dirty="0"/>
              <a:t>Előre foglalás</a:t>
            </a:r>
          </a:p>
          <a:p>
            <a:pPr lvl="1"/>
            <a:r>
              <a:rPr lang="hu-HU" dirty="0"/>
              <a:t>Igény szerinti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B24617D-E573-43DE-AED4-FBCE2D43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 jobb?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E7E72BDB-F8FB-46F9-B342-E27C0F0E8063}"/>
              </a:ext>
            </a:extLst>
          </p:cNvPr>
          <p:cNvCxnSpPr>
            <a:cxnSpLocks/>
          </p:cNvCxnSpPr>
          <p:nvPr/>
        </p:nvCxnSpPr>
        <p:spPr>
          <a:xfrm>
            <a:off x="2089149" y="2405998"/>
            <a:ext cx="999420" cy="68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183C7AB2-25EC-4CA5-BD61-95438E30E6D8}"/>
              </a:ext>
            </a:extLst>
          </p:cNvPr>
          <p:cNvCxnSpPr>
            <a:cxnSpLocks/>
          </p:cNvCxnSpPr>
          <p:nvPr/>
        </p:nvCxnSpPr>
        <p:spPr>
          <a:xfrm>
            <a:off x="1054804" y="1636888"/>
            <a:ext cx="985661" cy="75212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69E97706-92CA-47C5-9382-B9C430A524C3}"/>
              </a:ext>
            </a:extLst>
          </p:cNvPr>
          <p:cNvCxnSpPr>
            <a:cxnSpLocks/>
          </p:cNvCxnSpPr>
          <p:nvPr/>
        </p:nvCxnSpPr>
        <p:spPr>
          <a:xfrm>
            <a:off x="978251" y="2405998"/>
            <a:ext cx="106221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1CB12F23-4452-488B-9544-A502E9B1A5F7}"/>
              </a:ext>
            </a:extLst>
          </p:cNvPr>
          <p:cNvCxnSpPr>
            <a:cxnSpLocks/>
          </p:cNvCxnSpPr>
          <p:nvPr/>
        </p:nvCxnSpPr>
        <p:spPr>
          <a:xfrm flipV="1">
            <a:off x="965904" y="2405998"/>
            <a:ext cx="1112662" cy="7982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B070401C-19F8-46E8-9922-C58D96036273}"/>
              </a:ext>
            </a:extLst>
          </p:cNvPr>
          <p:cNvCxnSpPr>
            <a:cxnSpLocks/>
          </p:cNvCxnSpPr>
          <p:nvPr/>
        </p:nvCxnSpPr>
        <p:spPr>
          <a:xfrm flipV="1">
            <a:off x="3132663" y="1829720"/>
            <a:ext cx="1097844" cy="54184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71910F7-3179-43BA-B923-864CBB81B347}"/>
              </a:ext>
            </a:extLst>
          </p:cNvPr>
          <p:cNvCxnSpPr>
            <a:cxnSpLocks/>
          </p:cNvCxnSpPr>
          <p:nvPr/>
        </p:nvCxnSpPr>
        <p:spPr>
          <a:xfrm>
            <a:off x="3088569" y="2416043"/>
            <a:ext cx="1118658" cy="5297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5FDBECBF-7988-43AF-B562-BAE4A3AC281A}"/>
              </a:ext>
            </a:extLst>
          </p:cNvPr>
          <p:cNvSpPr/>
          <p:nvPr/>
        </p:nvSpPr>
        <p:spPr>
          <a:xfrm>
            <a:off x="1869722" y="2208443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5030A5E-369C-4242-9B0C-090B92FDA751}"/>
              </a:ext>
            </a:extLst>
          </p:cNvPr>
          <p:cNvSpPr/>
          <p:nvPr/>
        </p:nvSpPr>
        <p:spPr>
          <a:xfrm>
            <a:off x="2889955" y="22084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242F2BA-6AC2-48BF-B142-A7C09E5D70B0}"/>
              </a:ext>
            </a:extLst>
          </p:cNvPr>
          <p:cNvSpPr/>
          <p:nvPr/>
        </p:nvSpPr>
        <p:spPr>
          <a:xfrm>
            <a:off x="824088" y="224754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AD99CB2D-F3F2-4B36-B908-B463B46CDC0D}"/>
              </a:ext>
            </a:extLst>
          </p:cNvPr>
          <p:cNvSpPr/>
          <p:nvPr/>
        </p:nvSpPr>
        <p:spPr>
          <a:xfrm>
            <a:off x="819152" y="30457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3F8FD490-8D93-48F4-BB7D-F0C1A15AFF33}"/>
              </a:ext>
            </a:extLst>
          </p:cNvPr>
          <p:cNvSpPr/>
          <p:nvPr/>
        </p:nvSpPr>
        <p:spPr>
          <a:xfrm>
            <a:off x="819149" y="144372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5B234860-42AD-4CA2-AD4C-6FBAA6EA44D9}"/>
              </a:ext>
            </a:extLst>
          </p:cNvPr>
          <p:cNvSpPr/>
          <p:nvPr/>
        </p:nvSpPr>
        <p:spPr>
          <a:xfrm>
            <a:off x="4085164" y="164372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20FB878B-06E4-49EC-8A98-CC434F930845}"/>
              </a:ext>
            </a:extLst>
          </p:cNvPr>
          <p:cNvSpPr/>
          <p:nvPr/>
        </p:nvSpPr>
        <p:spPr>
          <a:xfrm>
            <a:off x="4083752" y="27873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4D1368A2-22DD-452C-9A2C-D7760A9805FB}"/>
              </a:ext>
            </a:extLst>
          </p:cNvPr>
          <p:cNvSpPr txBox="1"/>
          <p:nvPr/>
        </p:nvSpPr>
        <p:spPr>
          <a:xfrm>
            <a:off x="406400" y="3362677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források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56E2386-41E2-4275-B9D4-2006EE381E55}"/>
              </a:ext>
            </a:extLst>
          </p:cNvPr>
          <p:cNvSpPr txBox="1"/>
          <p:nvPr/>
        </p:nvSpPr>
        <p:spPr>
          <a:xfrm>
            <a:off x="3709107" y="3361637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célállomások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1F05CEC-FE53-4D87-A98D-44F832579026}"/>
              </a:ext>
            </a:extLst>
          </p:cNvPr>
          <p:cNvSpPr txBox="1"/>
          <p:nvPr/>
        </p:nvSpPr>
        <p:spPr>
          <a:xfrm>
            <a:off x="2021417" y="1888260"/>
            <a:ext cx="115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30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233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69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CAC9E59-6D0B-4D05-969D-F5D9AD64D624}"/>
              </a:ext>
            </a:extLst>
          </p:cNvPr>
          <p:cNvSpPr txBox="1"/>
          <p:nvPr/>
        </p:nvSpPr>
        <p:spPr>
          <a:xfrm>
            <a:off x="1174044" y="5892800"/>
            <a:ext cx="850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Mit kapnak a források </a:t>
            </a:r>
            <a:r>
              <a:rPr lang="hu-HU" b="1" dirty="0">
                <a:solidFill>
                  <a:srgbClr val="FF0000"/>
                </a:solidFill>
              </a:rPr>
              <a:t>előre foglalás </a:t>
            </a:r>
            <a:r>
              <a:rPr lang="hu-HU" dirty="0"/>
              <a:t>és igény szerinti megosztási stratégiák esetén?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B45A7F3-A05B-4DE0-A739-D215EDA78B2B}"/>
              </a:ext>
            </a:extLst>
          </p:cNvPr>
          <p:cNvSpPr txBox="1"/>
          <p:nvPr/>
        </p:nvSpPr>
        <p:spPr>
          <a:xfrm>
            <a:off x="3984978" y="6211669"/>
            <a:ext cx="27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First-come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first-served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Egyenlő elosztás (10 </a:t>
            </a:r>
            <a:r>
              <a:rPr lang="hu-HU" dirty="0" err="1">
                <a:solidFill>
                  <a:srgbClr val="FF0000"/>
                </a:solidFill>
              </a:rPr>
              <a:t>Mbps</a:t>
            </a:r>
            <a:r>
              <a:rPr lang="hu-HU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7BF1CF52-1557-4037-BFAF-B91CA473905F}"/>
              </a:ext>
            </a:extLst>
          </p:cNvPr>
          <p:cNvCxnSpPr/>
          <p:nvPr/>
        </p:nvCxnSpPr>
        <p:spPr>
          <a:xfrm>
            <a:off x="3922888" y="6212090"/>
            <a:ext cx="0" cy="582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D52A785-C089-494C-8323-74FCE6F4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Minden folyam (flow) rendelkezik</a:t>
            </a:r>
          </a:p>
          <a:p>
            <a:pPr lvl="1"/>
            <a:r>
              <a:rPr lang="hu-HU" b="1" dirty="0"/>
              <a:t>Csúcsrátával (</a:t>
            </a:r>
            <a:r>
              <a:rPr lang="hu-HU" b="1" dirty="0" err="1"/>
              <a:t>peak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): P</a:t>
            </a:r>
          </a:p>
          <a:p>
            <a:pPr lvl="1"/>
            <a:r>
              <a:rPr lang="hu-HU" b="1" dirty="0"/>
              <a:t>Átlagos rátával: 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Előre foglalás esetén </a:t>
            </a:r>
            <a:r>
              <a:rPr lang="hu-HU" b="1" dirty="0">
                <a:solidFill>
                  <a:srgbClr val="FF0000"/>
                </a:solidFill>
              </a:rPr>
              <a:t>P erőforrást kell</a:t>
            </a:r>
            <a:r>
              <a:rPr lang="hu-HU" dirty="0"/>
              <a:t> lefoglalni.</a:t>
            </a:r>
          </a:p>
          <a:p>
            <a:pPr lvl="1"/>
            <a:r>
              <a:rPr lang="hu-HU" dirty="0"/>
              <a:t>A lefoglalt erőforrás átlagos kihasználtsági szintjét ekkor </a:t>
            </a:r>
            <a:r>
              <a:rPr lang="hu-HU" b="1" dirty="0">
                <a:solidFill>
                  <a:srgbClr val="FF0000"/>
                </a:solidFill>
              </a:rPr>
              <a:t>A/P</a:t>
            </a:r>
            <a:r>
              <a:rPr lang="hu-HU" dirty="0"/>
              <a:t> adja meg.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P=100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A=10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 kihasználtsági szint = 10%</a:t>
            </a:r>
          </a:p>
          <a:p>
            <a:pPr lvl="1"/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/>
              <a:t>Igény szerinti erőforrás-kezelés esetén általában nagyobb kihasználtsági szintet tudunk elérni.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Függ a versengő források számától és a folyamok forgalmi löketeitől 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burstiness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D27FFF9-D0CC-4CBB-B59D-2EAD304D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Csúcs és átlagos ráták kapcsolata</a:t>
            </a:r>
          </a:p>
        </p:txBody>
      </p:sp>
    </p:spTree>
    <p:extLst>
      <p:ext uri="{BB962C8B-B14F-4D97-AF65-F5344CB8AC3E}">
        <p14:creationId xmlns:p14="http://schemas.microsoft.com/office/powerpoint/2010/main" val="3135597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b="1" dirty="0">
                <a:solidFill>
                  <a:schemeClr val="bg1"/>
                </a:solidFill>
              </a:rPr>
              <a:t>..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1349691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Ez az oka, hogy …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A telefon hálózat előre foglalást használ, 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…míg az Internet igény szerinti erőforrás kezelést alkalmaz.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2898565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EEED97CB-3C2C-4089-B995-E66CA03A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Erőforrás-foglaló protokoll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</a:rPr>
              <a:t>forrás foglalási kérést küld</a:t>
            </a:r>
            <a:r>
              <a:rPr lang="hu-HU" dirty="0"/>
              <a:t> 10 </a:t>
            </a:r>
            <a:r>
              <a:rPr lang="hu-HU" dirty="0" err="1"/>
              <a:t>Mbps</a:t>
            </a:r>
            <a:r>
              <a:rPr lang="hu-HU" dirty="0"/>
              <a:t> igényről a célállomásnak</a:t>
            </a:r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 err="1"/>
              <a:t>switchek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kialakítják az „áramkört”</a:t>
            </a:r>
          </a:p>
          <a:p>
            <a:pPr marL="514350" indent="-514350">
              <a:buAutoNum type="arabicPeriod"/>
            </a:pPr>
            <a:r>
              <a:rPr lang="hu-HU" dirty="0"/>
              <a:t>A forrás megkezdi az </a:t>
            </a:r>
            <a:r>
              <a:rPr lang="hu-HU" dirty="0">
                <a:solidFill>
                  <a:srgbClr val="FF0000"/>
                </a:solidFill>
              </a:rPr>
              <a:t>adatküldést</a:t>
            </a:r>
          </a:p>
          <a:p>
            <a:pPr marL="514350" indent="-514350">
              <a:buAutoNum type="arabicPeriod"/>
            </a:pPr>
            <a:r>
              <a:rPr lang="hu-HU" dirty="0"/>
              <a:t>A forrás </a:t>
            </a:r>
            <a:r>
              <a:rPr lang="hu-HU" dirty="0">
                <a:solidFill>
                  <a:srgbClr val="FF0000"/>
                </a:solidFill>
              </a:rPr>
              <a:t>áramkör-lebontó üzenetet</a:t>
            </a:r>
            <a:r>
              <a:rPr lang="hu-HU" dirty="0"/>
              <a:t> küld a cél felé (</a:t>
            </a:r>
            <a:r>
              <a:rPr lang="hu-HU" dirty="0" err="1"/>
              <a:t>teardown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36094D-9672-4AE2-8DCF-5DD9605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áramkörkapcsolt hálózat alapja</a:t>
            </a:r>
            <a:br>
              <a:rPr lang="hu-HU" dirty="0"/>
            </a:br>
            <a:r>
              <a:rPr lang="hu-HU" dirty="0"/>
              <a:t>	a </a:t>
            </a:r>
            <a:r>
              <a:rPr lang="hu-HU" b="1" dirty="0" err="1">
                <a:solidFill>
                  <a:srgbClr val="FF0000"/>
                </a:solidFill>
              </a:rPr>
              <a:t>Resource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Reservation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Protocol</a:t>
            </a:r>
            <a:endParaRPr lang="hu-HU" b="1" dirty="0">
              <a:solidFill>
                <a:srgbClr val="FF0000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A82FFCB-91F3-4A85-8681-CD4A950C1F4E}"/>
              </a:ext>
            </a:extLst>
          </p:cNvPr>
          <p:cNvGrpSpPr/>
          <p:nvPr/>
        </p:nvGrpSpPr>
        <p:grpSpPr>
          <a:xfrm>
            <a:off x="4842297" y="1749745"/>
            <a:ext cx="3973689" cy="2357549"/>
            <a:chOff x="1151467" y="1161537"/>
            <a:chExt cx="8585200" cy="5093512"/>
          </a:xfrm>
        </p:grpSpPr>
        <p:cxnSp>
          <p:nvCxnSpPr>
            <p:cNvPr id="5" name="Egyenes összekötő 4">
              <a:extLst>
                <a:ext uri="{FF2B5EF4-FFF2-40B4-BE49-F238E27FC236}">
                  <a16:creationId xmlns:a16="http://schemas.microsoft.com/office/drawing/2014/main" id="{3F72D6C6-94A6-4C7E-9646-21325BACB00A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5">
              <a:extLst>
                <a:ext uri="{FF2B5EF4-FFF2-40B4-BE49-F238E27FC236}">
                  <a16:creationId xmlns:a16="http://schemas.microsoft.com/office/drawing/2014/main" id="{27DFF1EE-5A38-4F6D-9498-22599A1943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6">
              <a:extLst>
                <a:ext uri="{FF2B5EF4-FFF2-40B4-BE49-F238E27FC236}">
                  <a16:creationId xmlns:a16="http://schemas.microsoft.com/office/drawing/2014/main" id="{B8F14BC2-C0E6-4E86-85F8-71F5D2930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046A2D94-3BEE-4CD7-8197-4270203C7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71E23BF1-E3D5-421E-B2E6-40A39A7D0C02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2A320B38-2109-4E7B-85C3-491748DEE1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0CB4CA1-D9A1-41F7-9E82-1A4BAF7D8A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B570D1C4-D9F4-497C-A6E4-3757958B1540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2BDE225D-F55D-4059-B13D-E87FFC9D3019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0FCF22B2-C10E-4639-93C4-BAABD4235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8E6347D5-F499-4155-AAC5-7C57BA96E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D199E2D-1CB0-45F0-9A9B-227F4F2B5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D2104179-669D-4B18-9BEA-9034E3AB8D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3B07C8A9-25EB-494B-AC01-44C9C8A15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18A3464-67FA-4B04-BD63-9EE418718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02059FCE-979E-46F7-845E-4E72E69B4675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EBA4BD61-C486-4F74-BEA9-D603544695C2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FC2EDC26-5D4C-41EB-81D6-3F3F97D02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9F16F84E-A9F7-47C9-90CC-DE1D3C5F1F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EC57B95-FD06-47FD-95E3-C7DDF12F960B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EB239EE6-101D-4E5A-98DD-2B4FC16BD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28066AEA-0BC6-4606-A44E-B96C6752A8F3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499C3454-6881-430B-9CCB-084DBF847B11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7FE8379E-EE53-40BB-923D-377A62AADB6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1435D9DA-9534-443B-8596-60CD2E203EE2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44115B8E-4DFC-437D-8AC8-80714C414BE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Ellipszis 30">
              <a:extLst>
                <a:ext uri="{FF2B5EF4-FFF2-40B4-BE49-F238E27FC236}">
                  <a16:creationId xmlns:a16="http://schemas.microsoft.com/office/drawing/2014/main" id="{EF4B072B-416B-43DD-92CB-34368E0A2625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Ellipszis 31">
              <a:extLst>
                <a:ext uri="{FF2B5EF4-FFF2-40B4-BE49-F238E27FC236}">
                  <a16:creationId xmlns:a16="http://schemas.microsoft.com/office/drawing/2014/main" id="{6B1BB374-463D-4A0E-BD30-E93A3FE7F340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Ellipszis 32">
              <a:extLst>
                <a:ext uri="{FF2B5EF4-FFF2-40B4-BE49-F238E27FC236}">
                  <a16:creationId xmlns:a16="http://schemas.microsoft.com/office/drawing/2014/main" id="{6C5E76A0-A363-4547-AA02-AE1E13E413B2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040D9841-27BB-4B0D-B057-08BBD40B5E1D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4A6EBDC3-CD3D-44CC-9C43-78263A516DA7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10911014-714B-4181-8E27-6471EFDA48C8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05454DB4-3AD7-43E0-A8B3-6B27EF5B5FCB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0DBC52A6-289A-490C-BD5A-CA58F3E7F0C2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4F5147FB-02CC-4736-9048-04D4AF418806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8F1C3056-75D0-4159-B2D6-7117122AB7BE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32534F98-46A3-4F9C-B45D-EC56313B2E9A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F476DAD5-64A4-4A96-B568-E1312128E850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B09864E4-3433-448B-8F9E-4116438A15D4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58B2B36C-6838-4DD6-A46F-318D78D7F040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E5DB0171-688A-425D-B7B5-9385B32F284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01E71A5F-638C-422B-962D-06EFD9D2BA2C}"/>
              </a:ext>
            </a:extLst>
          </p:cNvPr>
          <p:cNvSpPr/>
          <p:nvPr/>
        </p:nvSpPr>
        <p:spPr>
          <a:xfrm>
            <a:off x="4926676" y="1989513"/>
            <a:ext cx="3713019" cy="1531186"/>
          </a:xfrm>
          <a:custGeom>
            <a:avLst/>
            <a:gdLst>
              <a:gd name="connsiteX0" fmla="*/ 0 w 3713019"/>
              <a:gd name="connsiteY0" fmla="*/ 0 h 1531186"/>
              <a:gd name="connsiteX1" fmla="*/ 1185949 w 3713019"/>
              <a:gd name="connsiteY1" fmla="*/ 471054 h 1531186"/>
              <a:gd name="connsiteX2" fmla="*/ 1845426 w 3713019"/>
              <a:gd name="connsiteY2" fmla="*/ 227214 h 1531186"/>
              <a:gd name="connsiteX3" fmla="*/ 2150226 w 3713019"/>
              <a:gd name="connsiteY3" fmla="*/ 227214 h 1531186"/>
              <a:gd name="connsiteX4" fmla="*/ 2687782 w 3713019"/>
              <a:gd name="connsiteY4" fmla="*/ 847898 h 1531186"/>
              <a:gd name="connsiteX5" fmla="*/ 3103419 w 3713019"/>
              <a:gd name="connsiteY5" fmla="*/ 1501832 h 1531186"/>
              <a:gd name="connsiteX6" fmla="*/ 3419302 w 3713019"/>
              <a:gd name="connsiteY6" fmla="*/ 1402080 h 1531186"/>
              <a:gd name="connsiteX7" fmla="*/ 3713019 w 3713019"/>
              <a:gd name="connsiteY7" fmla="*/ 1257992 h 153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3019" h="1531186">
                <a:moveTo>
                  <a:pt x="0" y="0"/>
                </a:moveTo>
                <a:cubicBezTo>
                  <a:pt x="439189" y="216592"/>
                  <a:pt x="878378" y="433185"/>
                  <a:pt x="1185949" y="471054"/>
                </a:cubicBezTo>
                <a:cubicBezTo>
                  <a:pt x="1493520" y="508923"/>
                  <a:pt x="1684713" y="267854"/>
                  <a:pt x="1845426" y="227214"/>
                </a:cubicBezTo>
                <a:cubicBezTo>
                  <a:pt x="2006139" y="186574"/>
                  <a:pt x="2009833" y="123767"/>
                  <a:pt x="2150226" y="227214"/>
                </a:cubicBezTo>
                <a:cubicBezTo>
                  <a:pt x="2290619" y="330661"/>
                  <a:pt x="2528917" y="635462"/>
                  <a:pt x="2687782" y="847898"/>
                </a:cubicBezTo>
                <a:cubicBezTo>
                  <a:pt x="2846647" y="1060334"/>
                  <a:pt x="2981499" y="1409468"/>
                  <a:pt x="3103419" y="1501832"/>
                </a:cubicBezTo>
                <a:cubicBezTo>
                  <a:pt x="3225339" y="1594196"/>
                  <a:pt x="3317702" y="1442720"/>
                  <a:pt x="3419302" y="1402080"/>
                </a:cubicBezTo>
                <a:cubicBezTo>
                  <a:pt x="3520902" y="1361440"/>
                  <a:pt x="3616960" y="1309716"/>
                  <a:pt x="3713019" y="1257992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Beszédbuborék: lekerekített sarkú téglalap 46">
            <a:extLst>
              <a:ext uri="{FF2B5EF4-FFF2-40B4-BE49-F238E27FC236}">
                <a16:creationId xmlns:a16="http://schemas.microsoft.com/office/drawing/2014/main" id="{64A0CEEF-A29C-4CA8-8ADD-DC2D0E395A88}"/>
              </a:ext>
            </a:extLst>
          </p:cNvPr>
          <p:cNvSpPr/>
          <p:nvPr/>
        </p:nvSpPr>
        <p:spPr>
          <a:xfrm>
            <a:off x="6033777" y="1794318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8" name="Beszédbuborék: lekerekített sarkú téglalap 47">
            <a:extLst>
              <a:ext uri="{FF2B5EF4-FFF2-40B4-BE49-F238E27FC236}">
                <a16:creationId xmlns:a16="http://schemas.microsoft.com/office/drawing/2014/main" id="{74888C17-FEC7-472D-A4F9-F1746D8CBFC4}"/>
              </a:ext>
            </a:extLst>
          </p:cNvPr>
          <p:cNvSpPr/>
          <p:nvPr/>
        </p:nvSpPr>
        <p:spPr>
          <a:xfrm>
            <a:off x="6895440" y="159165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Beszédbuborék: lekerekített sarkú téglalap 48">
            <a:extLst>
              <a:ext uri="{FF2B5EF4-FFF2-40B4-BE49-F238E27FC236}">
                <a16:creationId xmlns:a16="http://schemas.microsoft.com/office/drawing/2014/main" id="{50F0D98F-2D84-4DE1-9A98-A7860255B069}"/>
              </a:ext>
            </a:extLst>
          </p:cNvPr>
          <p:cNvSpPr/>
          <p:nvPr/>
        </p:nvSpPr>
        <p:spPr>
          <a:xfrm>
            <a:off x="7913086" y="293241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Beszédbuborék: lekerekített sarkú téglalap 49">
            <a:extLst>
              <a:ext uri="{FF2B5EF4-FFF2-40B4-BE49-F238E27FC236}">
                <a16:creationId xmlns:a16="http://schemas.microsoft.com/office/drawing/2014/main" id="{2358D97D-0B14-473E-A365-0326499E47C2}"/>
              </a:ext>
            </a:extLst>
          </p:cNvPr>
          <p:cNvSpPr/>
          <p:nvPr/>
        </p:nvSpPr>
        <p:spPr>
          <a:xfrm>
            <a:off x="6058068" y="1844702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1" name="Beszédbuborék: lekerekített sarkú téglalap 50">
            <a:extLst>
              <a:ext uri="{FF2B5EF4-FFF2-40B4-BE49-F238E27FC236}">
                <a16:creationId xmlns:a16="http://schemas.microsoft.com/office/drawing/2014/main" id="{DBB77054-1F38-4052-BB1F-C0AE4BC30972}"/>
              </a:ext>
            </a:extLst>
          </p:cNvPr>
          <p:cNvSpPr/>
          <p:nvPr/>
        </p:nvSpPr>
        <p:spPr>
          <a:xfrm>
            <a:off x="6927112" y="1620600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2" name="Beszédbuborék: lekerekített sarkú téglalap 51">
            <a:extLst>
              <a:ext uri="{FF2B5EF4-FFF2-40B4-BE49-F238E27FC236}">
                <a16:creationId xmlns:a16="http://schemas.microsoft.com/office/drawing/2014/main" id="{4218E640-3B92-409F-99EE-094CA1FF8032}"/>
              </a:ext>
            </a:extLst>
          </p:cNvPr>
          <p:cNvSpPr/>
          <p:nvPr/>
        </p:nvSpPr>
        <p:spPr>
          <a:xfrm>
            <a:off x="7958090" y="2970067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52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Adatátvitel áramkörkapcsolt hálózaton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4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047" grpId="0"/>
      <p:bldP spid="69" grpId="0"/>
      <p:bldP spid="7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Löketszerű forgalom </a:t>
            </a:r>
            <a:r>
              <a:rPr lang="hu-HU" dirty="0"/>
              <a:t>-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72278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167B08D8-1B48-409B-AA80-32B46049780B}"/>
              </a:ext>
            </a:extLst>
          </p:cNvPr>
          <p:cNvSpPr/>
          <p:nvPr/>
        </p:nvSpPr>
        <p:spPr>
          <a:xfrm>
            <a:off x="3759009" y="4496137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AA5D2C61-A6CA-43C9-8351-186D5BAF4D14}"/>
              </a:ext>
            </a:extLst>
          </p:cNvPr>
          <p:cNvSpPr/>
          <p:nvPr/>
        </p:nvSpPr>
        <p:spPr>
          <a:xfrm>
            <a:off x="3748991" y="4800938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1418D7A5-822B-40B2-A2AD-05408403C306}"/>
              </a:ext>
            </a:extLst>
          </p:cNvPr>
          <p:cNvSpPr/>
          <p:nvPr/>
        </p:nvSpPr>
        <p:spPr>
          <a:xfrm>
            <a:off x="3767713" y="4976024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4E4ED196-6F61-436C-92A7-82B3A24C076A}"/>
              </a:ext>
            </a:extLst>
          </p:cNvPr>
          <p:cNvSpPr/>
          <p:nvPr/>
        </p:nvSpPr>
        <p:spPr>
          <a:xfrm>
            <a:off x="3767713" y="4573011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D38A5D-7CC9-4354-B07D-D88701972F7B}"/>
              </a:ext>
            </a:extLst>
          </p:cNvPr>
          <p:cNvSpPr txBox="1"/>
          <p:nvPr/>
        </p:nvSpPr>
        <p:spPr>
          <a:xfrm>
            <a:off x="128188" y="1238254"/>
            <a:ext cx="2854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A löketszerű forgalom miatt az áramkör az idő nagy részében kihasználatlan.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53CF9920-13E7-448E-8CAA-4D06F26AD61C}"/>
              </a:ext>
            </a:extLst>
          </p:cNvPr>
          <p:cNvCxnSpPr/>
          <p:nvPr/>
        </p:nvCxnSpPr>
        <p:spPr>
          <a:xfrm>
            <a:off x="2375731" y="2160723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27,1</a:t>
            </a:r>
            <a:r>
              <a:rPr lang="hu-HU" dirty="0"/>
              <a:t>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2021-ben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2016—2021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11895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Rövid üzenetváltás </a:t>
            </a:r>
            <a:r>
              <a:rPr lang="hu-HU" dirty="0"/>
              <a:t>–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l oldali kapcsos zárójel 1">
            <a:extLst>
              <a:ext uri="{FF2B5EF4-FFF2-40B4-BE49-F238E27FC236}">
                <a16:creationId xmlns:a16="http://schemas.microsoft.com/office/drawing/2014/main" id="{385FF2F2-2ED2-4C0A-9286-70A28BC4384B}"/>
              </a:ext>
            </a:extLst>
          </p:cNvPr>
          <p:cNvSpPr/>
          <p:nvPr/>
        </p:nvSpPr>
        <p:spPr>
          <a:xfrm>
            <a:off x="3545369" y="2724346"/>
            <a:ext cx="204758" cy="1580130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Bal oldali kapcsos zárójel 3">
            <a:extLst>
              <a:ext uri="{FF2B5EF4-FFF2-40B4-BE49-F238E27FC236}">
                <a16:creationId xmlns:a16="http://schemas.microsoft.com/office/drawing/2014/main" id="{221F8578-09E7-4EEC-863F-005982B4DC86}"/>
              </a:ext>
            </a:extLst>
          </p:cNvPr>
          <p:cNvSpPr/>
          <p:nvPr/>
        </p:nvSpPr>
        <p:spPr>
          <a:xfrm>
            <a:off x="3546504" y="4419417"/>
            <a:ext cx="203622" cy="922468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Bal oldali kapcsos zárójel 5">
            <a:extLst>
              <a:ext uri="{FF2B5EF4-FFF2-40B4-BE49-F238E27FC236}">
                <a16:creationId xmlns:a16="http://schemas.microsoft.com/office/drawing/2014/main" id="{FBA6B2A3-DAE4-49D2-B39B-FE0C61C7869C}"/>
              </a:ext>
            </a:extLst>
          </p:cNvPr>
          <p:cNvSpPr/>
          <p:nvPr/>
        </p:nvSpPr>
        <p:spPr>
          <a:xfrm>
            <a:off x="3545369" y="5538012"/>
            <a:ext cx="203622" cy="127903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586BBC8-2300-43DB-A08E-8C5096F573C4}"/>
              </a:ext>
            </a:extLst>
          </p:cNvPr>
          <p:cNvSpPr txBox="1"/>
          <p:nvPr/>
        </p:nvSpPr>
        <p:spPr>
          <a:xfrm>
            <a:off x="2768837" y="3341016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80404B81-C586-4CEA-8092-BC3B1C3B014E}"/>
              </a:ext>
            </a:extLst>
          </p:cNvPr>
          <p:cNvSpPr txBox="1"/>
          <p:nvPr/>
        </p:nvSpPr>
        <p:spPr>
          <a:xfrm>
            <a:off x="2762564" y="4673938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3114F1EE-B000-416E-8834-8098A30C7039}"/>
              </a:ext>
            </a:extLst>
          </p:cNvPr>
          <p:cNvSpPr txBox="1"/>
          <p:nvPr/>
        </p:nvSpPr>
        <p:spPr>
          <a:xfrm>
            <a:off x="2768145" y="6006860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BCB11F07-1727-4CBC-BD65-505FC3136A1D}"/>
              </a:ext>
            </a:extLst>
          </p:cNvPr>
          <p:cNvSpPr txBox="1"/>
          <p:nvPr/>
        </p:nvSpPr>
        <p:spPr>
          <a:xfrm>
            <a:off x="466563" y="1605771"/>
            <a:ext cx="20321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T</a:t>
            </a:r>
            <a:r>
              <a:rPr lang="hu-HU" b="1" baseline="-25000" dirty="0">
                <a:solidFill>
                  <a:srgbClr val="FF0000"/>
                </a:solidFill>
              </a:rPr>
              <a:t>1 </a:t>
            </a:r>
            <a:r>
              <a:rPr lang="hu-HU" b="1" dirty="0">
                <a:solidFill>
                  <a:srgbClr val="FF0000"/>
                </a:solidFill>
              </a:rPr>
              <a:t>+ T</a:t>
            </a:r>
            <a:r>
              <a:rPr lang="hu-HU" b="1" baseline="-25000" dirty="0">
                <a:solidFill>
                  <a:srgbClr val="FF0000"/>
                </a:solidFill>
              </a:rPr>
              <a:t>3</a:t>
            </a:r>
            <a:r>
              <a:rPr lang="hu-HU" b="1" dirty="0">
                <a:solidFill>
                  <a:srgbClr val="FF0000"/>
                </a:solidFill>
              </a:rPr>
              <a:t> &gt; T</a:t>
            </a:r>
            <a:r>
              <a:rPr lang="hu-HU" b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7C416D7-EF2D-4873-A76B-03465A785B9B}"/>
              </a:ext>
            </a:extLst>
          </p:cNvPr>
          <p:cNvCxnSpPr/>
          <p:nvPr/>
        </p:nvCxnSpPr>
        <p:spPr>
          <a:xfrm>
            <a:off x="1992274" y="1971831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92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probléma a </a:t>
            </a:r>
            <a:r>
              <a:rPr lang="hu-HU" b="1" dirty="0">
                <a:solidFill>
                  <a:srgbClr val="FF0000"/>
                </a:solidFill>
              </a:rPr>
              <a:t>meghibásodott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 kikerülése (</a:t>
            </a:r>
            <a:r>
              <a:rPr lang="hu-HU" dirty="0" err="1"/>
              <a:t>reroute</a:t>
            </a:r>
            <a:r>
              <a:rPr lang="hu-HU" dirty="0"/>
              <a:t>)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545936" y="3073474"/>
            <a:ext cx="216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Áramkör kiépült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6" y="5513678"/>
            <a:ext cx="329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Új áramkört kell kiépíteni a kommunikáció helyreállításához</a:t>
            </a:r>
          </a:p>
        </p:txBody>
      </p:sp>
    </p:spTree>
    <p:extLst>
      <p:ext uri="{BB962C8B-B14F-4D97-AF65-F5344CB8AC3E}">
        <p14:creationId xmlns:p14="http://schemas.microsoft.com/office/powerpoint/2010/main" val="3128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Kiszámítható teljesítmény		Alacsony hatékonyság</a:t>
            </a:r>
          </a:p>
          <a:p>
            <a:pPr marL="0" indent="0">
              <a:buNone/>
            </a:pPr>
            <a:r>
              <a:rPr lang="hu-HU" dirty="0"/>
              <a:t>							Löketszerű forgalom</a:t>
            </a:r>
          </a:p>
          <a:p>
            <a:pPr marL="0" indent="0">
              <a:buNone/>
            </a:pPr>
            <a:r>
              <a:rPr lang="hu-HU" dirty="0"/>
              <a:t>							Rövid folyamok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és gyors kapcsolás		Bonyolult áramkör felépítés/lebontás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Miután kiépült az áramkör 		Megnövekedett késleltetés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						Hiba esetén új áramkör szükséges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Érvek/Ellenérvek</a:t>
            </a:r>
          </a:p>
        </p:txBody>
      </p:sp>
    </p:spTree>
    <p:extLst>
      <p:ext uri="{BB962C8B-B14F-4D97-AF65-F5344CB8AC3E}">
        <p14:creationId xmlns:p14="http://schemas.microsoft.com/office/powerpoint/2010/main" val="2654556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Az adatátvitel egyedi csomagokban történik.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796747" y="3634782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94543D56-5AAD-4B3E-9732-1718FAC2128E}"/>
              </a:ext>
            </a:extLst>
          </p:cNvPr>
          <p:cNvSpPr txBox="1"/>
          <p:nvPr/>
        </p:nvSpPr>
        <p:spPr>
          <a:xfrm>
            <a:off x="7747800" y="2510089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Minden csomag </a:t>
            </a:r>
            <a:r>
              <a:rPr lang="hu-HU" b="1" dirty="0" err="1">
                <a:solidFill>
                  <a:srgbClr val="FF0000"/>
                </a:solidFill>
              </a:rPr>
              <a:t>tartamazza</a:t>
            </a:r>
            <a:r>
              <a:rPr lang="hu-HU" b="1" dirty="0">
                <a:solidFill>
                  <a:srgbClr val="FF0000"/>
                </a:solidFill>
              </a:rPr>
              <a:t> a cél címét/azonosítóját (most C).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7E8BAA5-BE3B-4AD9-86F9-93900FAF1C4C}"/>
              </a:ext>
            </a:extLst>
          </p:cNvPr>
          <p:cNvSpPr txBox="1"/>
          <p:nvPr/>
        </p:nvSpPr>
        <p:spPr>
          <a:xfrm>
            <a:off x="7747800" y="3452574"/>
            <a:ext cx="33915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Nincs globális koordináció, azaz a csomagok zavarhatják egymást.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(ld. egyszerre érkeznek be a </a:t>
            </a:r>
            <a:r>
              <a:rPr lang="hu-HU" b="1" dirty="0" err="1">
                <a:solidFill>
                  <a:srgbClr val="FF0000"/>
                </a:solidFill>
              </a:rPr>
              <a:t>switchhez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41B289F-9108-41EB-9621-7AC91101FE01}"/>
              </a:ext>
            </a:extLst>
          </p:cNvPr>
          <p:cNvSpPr txBox="1"/>
          <p:nvPr/>
        </p:nvSpPr>
        <p:spPr>
          <a:xfrm>
            <a:off x="7747800" y="4949057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Pufferelés szükséges a </a:t>
            </a:r>
            <a:r>
              <a:rPr lang="hu-HU" b="1" dirty="0" err="1">
                <a:solidFill>
                  <a:srgbClr val="FF0000"/>
                </a:solidFill>
              </a:rPr>
              <a:t>löketek</a:t>
            </a:r>
            <a:r>
              <a:rPr lang="hu-HU" b="1" dirty="0">
                <a:solidFill>
                  <a:srgbClr val="FF0000"/>
                </a:solidFill>
              </a:rPr>
              <a:t> kezeléséhez.</a:t>
            </a:r>
          </a:p>
        </p:txBody>
      </p:sp>
    </p:spTree>
    <p:extLst>
      <p:ext uri="{BB962C8B-B14F-4D97-AF65-F5344CB8AC3E}">
        <p14:creationId xmlns:p14="http://schemas.microsoft.com/office/powerpoint/2010/main" val="29986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6 0.0213 L 0.06276 0.15116 C 0.07903 0.18056 0.10377 0.19699 0.12956 0.19699 C 0.15885 0.19699 0.18242 0.18056 0.1987 0.15116 L 0.27747 0.0213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30469 -0.31481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6706 0.14143 C 0.08099 0.17338 0.10195 0.19074 0.12396 0.19074 C 0.14896 0.19074 0.16901 0.17338 0.18294 0.14143 L 0.25 2.22222E-6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0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14193 0.1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53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567164" y="258913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3361557" y="3761469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3197807" y="3758941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5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6068 -0.1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6419 -0.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814 L 0.0789 0.17106 C 0.09531 0.19861 0.11992 0.21389 0.14583 0.21389 C 0.17526 0.21389 0.19882 0.19861 0.21523 0.17106 L 0.29427 0.04814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tolerancia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663613" y="3083382"/>
            <a:ext cx="216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A csomagtovábbítási útvonal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7" y="5513678"/>
            <a:ext cx="25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A hiba észlelése után az S1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meghatározza az új útvonalat a cél felé.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753A40-58B7-47E4-9C55-749D4191993D}"/>
              </a:ext>
            </a:extLst>
          </p:cNvPr>
          <p:cNvSpPr txBox="1"/>
          <p:nvPr/>
        </p:nvSpPr>
        <p:spPr>
          <a:xfrm>
            <a:off x="2463512" y="2809104"/>
            <a:ext cx="849160" cy="37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607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Hatékony erőforrásgazdálkodás		Kiszámíthatatlan teljesítmény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megvalósítás			Szükséges puffer-kezelés és torlódás- 							vezérlés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Hibatolerancia</a:t>
            </a:r>
          </a:p>
          <a:p>
            <a:pPr marL="0" indent="0">
              <a:buNone/>
            </a:pPr>
            <a:r>
              <a:rPr lang="hu-HU" dirty="0"/>
              <a:t>		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 ellenérvek</a:t>
            </a:r>
          </a:p>
        </p:txBody>
      </p:sp>
    </p:spTree>
    <p:extLst>
      <p:ext uri="{BB962C8B-B14F-4D97-AF65-F5344CB8AC3E}">
        <p14:creationId xmlns:p14="http://schemas.microsoft.com/office/powerpoint/2010/main" val="3944088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~3 </a:t>
            </a:r>
            <a:r>
              <a:rPr lang="hu-HU" dirty="0" err="1"/>
              <a:t>exabájt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2016-ban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r>
              <a:rPr lang="hu-HU" i="1" dirty="0"/>
              <a:t>[1EB = 10</a:t>
            </a:r>
            <a:r>
              <a:rPr lang="hu-HU" i="1" baseline="30000" dirty="0"/>
              <a:t>18</a:t>
            </a:r>
            <a:r>
              <a:rPr lang="hu-HU" i="1" dirty="0"/>
              <a:t> Bájt = 1 000 000 000 000 000 000 Bájt]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83203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szervezzük a hálózatot?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14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18" y="1803532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543612" y="5911299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ISP – Internet szolgáltató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</p:spTree>
    <p:extLst>
      <p:ext uri="{BB962C8B-B14F-4D97-AF65-F5344CB8AC3E}">
        <p14:creationId xmlns:p14="http://schemas.microsoft.com/office/powerpoint/2010/main" val="3645469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</p:spTree>
    <p:extLst>
      <p:ext uri="{BB962C8B-B14F-4D97-AF65-F5344CB8AC3E}">
        <p14:creationId xmlns:p14="http://schemas.microsoft.com/office/powerpoint/2010/main" val="2947349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hierarchikus struktúrája</a:t>
            </a:r>
            <a:br>
              <a:rPr lang="hu-HU" dirty="0"/>
            </a:br>
            <a:r>
              <a:rPr lang="hu-HU" sz="2000" dirty="0"/>
              <a:t>szolgáltató-vásárló (</a:t>
            </a:r>
            <a:r>
              <a:rPr lang="hu-HU" sz="2000" dirty="0" err="1"/>
              <a:t>provider-customer</a:t>
            </a:r>
            <a:r>
              <a:rPr lang="hu-HU" sz="2000" dirty="0"/>
              <a:t>) viszonyok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99D6F6F2-195E-44DB-B17A-A7A19983EAFB}"/>
              </a:ext>
            </a:extLst>
          </p:cNvPr>
          <p:cNvSpPr/>
          <p:nvPr/>
        </p:nvSpPr>
        <p:spPr>
          <a:xfrm>
            <a:off x="10041373" y="3947521"/>
            <a:ext cx="1987482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265CD7E-EA68-4C90-8A00-671702BF08E0}"/>
              </a:ext>
            </a:extLst>
          </p:cNvPr>
          <p:cNvCxnSpPr>
            <a:cxnSpLocks/>
          </p:cNvCxnSpPr>
          <p:nvPr/>
        </p:nvCxnSpPr>
        <p:spPr>
          <a:xfrm flipH="1">
            <a:off x="10993588" y="2848261"/>
            <a:ext cx="71516" cy="16434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60C1260-7C88-47E3-BC1C-B82563B97D81}"/>
              </a:ext>
            </a:extLst>
          </p:cNvPr>
          <p:cNvSpPr/>
          <p:nvPr/>
        </p:nvSpPr>
        <p:spPr>
          <a:xfrm>
            <a:off x="10789541" y="429414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EC083DBF-F535-4434-A872-04AB26790478}"/>
              </a:ext>
            </a:extLst>
          </p:cNvPr>
          <p:cNvSpPr/>
          <p:nvPr/>
        </p:nvSpPr>
        <p:spPr>
          <a:xfrm>
            <a:off x="10009223" y="1496247"/>
            <a:ext cx="2240844" cy="1375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3C9C093-E286-4CC6-A0D1-1E5DB914F3DE}"/>
              </a:ext>
            </a:extLst>
          </p:cNvPr>
          <p:cNvSpPr/>
          <p:nvPr/>
        </p:nvSpPr>
        <p:spPr>
          <a:xfrm>
            <a:off x="10856260" y="2650706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DE31C-14BE-4990-A2A0-43F197767013}"/>
              </a:ext>
            </a:extLst>
          </p:cNvPr>
          <p:cNvSpPr txBox="1"/>
          <p:nvPr/>
        </p:nvSpPr>
        <p:spPr>
          <a:xfrm>
            <a:off x="10095447" y="4905965"/>
            <a:ext cx="1690013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Tier-3 ISP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B4F9144-E971-41A3-AE38-64B79E72858B}"/>
              </a:ext>
            </a:extLst>
          </p:cNvPr>
          <p:cNvSpPr txBox="1"/>
          <p:nvPr/>
        </p:nvSpPr>
        <p:spPr>
          <a:xfrm>
            <a:off x="10390427" y="2074247"/>
            <a:ext cx="1478435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4782951-68B1-4F19-AFFC-820D1EDD7DB0}"/>
              </a:ext>
            </a:extLst>
          </p:cNvPr>
          <p:cNvSpPr txBox="1"/>
          <p:nvPr/>
        </p:nvSpPr>
        <p:spPr>
          <a:xfrm>
            <a:off x="9351296" y="4042921"/>
            <a:ext cx="14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  <a:p>
            <a:pPr algn="r"/>
            <a:r>
              <a:rPr lang="hu-HU" b="1" dirty="0">
                <a:solidFill>
                  <a:srgbClr val="FF0000"/>
                </a:solidFill>
              </a:rPr>
              <a:t>/ügyfél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3B76D12-27E7-48DA-879B-BA6AE4CC3E55}"/>
              </a:ext>
            </a:extLst>
          </p:cNvPr>
          <p:cNvSpPr txBox="1"/>
          <p:nvPr/>
        </p:nvSpPr>
        <p:spPr>
          <a:xfrm>
            <a:off x="9397061" y="265909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296332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174AD1F-D2A6-4BD8-9CE5-61BDD69F9BE9}"/>
              </a:ext>
            </a:extLst>
          </p:cNvPr>
          <p:cNvSpPr txBox="1"/>
          <p:nvPr/>
        </p:nvSpPr>
        <p:spPr>
          <a:xfrm>
            <a:off x="1481685" y="242518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A3F8F70-B0E1-4964-A98B-D1A13EFFBC7C}"/>
              </a:ext>
            </a:extLst>
          </p:cNvPr>
          <p:cNvSpPr txBox="1"/>
          <p:nvPr/>
        </p:nvSpPr>
        <p:spPr>
          <a:xfrm>
            <a:off x="1066366" y="1607361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377563-95A1-4CE5-8F79-36A6EF88CBBD}"/>
              </a:ext>
            </a:extLst>
          </p:cNvPr>
          <p:cNvSpPr txBox="1"/>
          <p:nvPr/>
        </p:nvSpPr>
        <p:spPr>
          <a:xfrm>
            <a:off x="2780088" y="509977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26FE83C9-AA5B-4DDE-9861-2A0D510EC1EA}"/>
              </a:ext>
            </a:extLst>
          </p:cNvPr>
          <p:cNvSpPr txBox="1"/>
          <p:nvPr/>
        </p:nvSpPr>
        <p:spPr>
          <a:xfrm>
            <a:off x="1589169" y="425936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DE9CD3F1-4331-4FE6-9D29-D7F0E3A30B98}"/>
              </a:ext>
            </a:extLst>
          </p:cNvPr>
          <p:cNvSpPr txBox="1"/>
          <p:nvPr/>
        </p:nvSpPr>
        <p:spPr>
          <a:xfrm>
            <a:off x="7665880" y="53967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877F77E4-5569-47E0-BA95-A8032FE6725A}"/>
              </a:ext>
            </a:extLst>
          </p:cNvPr>
          <p:cNvSpPr txBox="1"/>
          <p:nvPr/>
        </p:nvSpPr>
        <p:spPr>
          <a:xfrm>
            <a:off x="8726744" y="409848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BA4EB4E-7131-48A6-8174-989314B98D60}"/>
              </a:ext>
            </a:extLst>
          </p:cNvPr>
          <p:cNvSpPr txBox="1"/>
          <p:nvPr/>
        </p:nvSpPr>
        <p:spPr>
          <a:xfrm>
            <a:off x="9177110" y="244034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D57F9327-3941-494C-9600-D0878FA7A747}"/>
              </a:ext>
            </a:extLst>
          </p:cNvPr>
          <p:cNvSpPr txBox="1"/>
          <p:nvPr/>
        </p:nvSpPr>
        <p:spPr>
          <a:xfrm>
            <a:off x="8505330" y="163846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AD53079D-5A97-4213-B4B5-F42F96E4D934}"/>
              </a:ext>
            </a:extLst>
          </p:cNvPr>
          <p:cNvSpPr txBox="1"/>
          <p:nvPr/>
        </p:nvSpPr>
        <p:spPr>
          <a:xfrm>
            <a:off x="6944870" y="115146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628416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Hálózatok eloszlása a </a:t>
            </a:r>
            <a:r>
              <a:rPr lang="hu-HU" dirty="0" err="1"/>
              <a:t>Tier-ekben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C20D15-FCF6-4D40-8323-4BE6FFE75DF4}"/>
              </a:ext>
            </a:extLst>
          </p:cNvPr>
          <p:cNvSpPr/>
          <p:nvPr/>
        </p:nvSpPr>
        <p:spPr>
          <a:xfrm>
            <a:off x="612648" y="1319988"/>
            <a:ext cx="9052560" cy="51631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4F0486-2AE0-4B98-A10C-5B8A3EB5DDE9}"/>
              </a:ext>
            </a:extLst>
          </p:cNvPr>
          <p:cNvSpPr txBox="1"/>
          <p:nvPr/>
        </p:nvSpPr>
        <p:spPr>
          <a:xfrm>
            <a:off x="8297333" y="1049867"/>
            <a:ext cx="3714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rgbClr val="FF0000"/>
                </a:solidFill>
              </a:rPr>
              <a:t>~50.000 hálózat összesen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pár tucat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több ezer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85-90%</a:t>
            </a:r>
          </a:p>
        </p:txBody>
      </p:sp>
    </p:spTree>
    <p:extLst>
      <p:ext uri="{BB962C8B-B14F-4D97-AF65-F5344CB8AC3E}">
        <p14:creationId xmlns:p14="http://schemas.microsoft.com/office/powerpoint/2010/main" val="28285430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D6B5B5-324B-4C84-844B-7F7430E91D4D}"/>
              </a:ext>
            </a:extLst>
          </p:cNvPr>
          <p:cNvSpPr txBox="1"/>
          <p:nvPr/>
        </p:nvSpPr>
        <p:spPr>
          <a:xfrm>
            <a:off x="3962400" y="4443430"/>
            <a:ext cx="246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FF0000"/>
                </a:solidFill>
              </a:rPr>
              <a:t>multihoming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5AE8C36-F70D-45FF-AA36-B515E2D9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511"/>
            <a:ext cx="10515600" cy="3343452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Ezt hívjuk „</a:t>
            </a:r>
            <a:r>
              <a:rPr lang="hu-HU" b="1" dirty="0" err="1">
                <a:solidFill>
                  <a:srgbClr val="FF0000"/>
                </a:solidFill>
              </a:rPr>
              <a:t>peering</a:t>
            </a:r>
            <a:r>
              <a:rPr lang="hu-HU" b="1" dirty="0">
                <a:solidFill>
                  <a:srgbClr val="FF0000"/>
                </a:solidFill>
              </a:rPr>
              <a:t>”-</a:t>
            </a:r>
            <a:r>
              <a:rPr lang="hu-HU" b="1" dirty="0" err="1">
                <a:solidFill>
                  <a:srgbClr val="FF0000"/>
                </a:solidFill>
              </a:rPr>
              <a:t>nek</a:t>
            </a:r>
            <a:r>
              <a:rPr lang="hu-HU" b="1" dirty="0">
                <a:solidFill>
                  <a:srgbClr val="FF0000"/>
                </a:solidFill>
              </a:rPr>
              <a:t> – ez egyfajta kölcsönös kapcsolat…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5A029A-0A05-45F6-BDD1-AA14EEF5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4"/>
            <a:ext cx="10845800" cy="1360242"/>
          </a:xfrm>
        </p:spPr>
        <p:txBody>
          <a:bodyPr>
            <a:normAutofit fontScale="90000"/>
          </a:bodyPr>
          <a:lstStyle/>
          <a:p>
            <a:r>
              <a:rPr lang="hu-HU" dirty="0"/>
              <a:t>Némely hálózat között közvetlen kapcsolat is létezik </a:t>
            </a:r>
            <a:br>
              <a:rPr lang="hu-HU" dirty="0"/>
            </a:br>
            <a:r>
              <a:rPr lang="hu-HU" dirty="0"/>
              <a:t>	– csökkenti a szolgáltatónak fizetendő számlát</a:t>
            </a:r>
          </a:p>
        </p:txBody>
      </p:sp>
    </p:spTree>
    <p:extLst>
      <p:ext uri="{BB962C8B-B14F-4D97-AF65-F5344CB8AC3E}">
        <p14:creationId xmlns:p14="http://schemas.microsoft.com/office/powerpoint/2010/main" val="256014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9310</TotalTime>
  <Words>3644</Words>
  <Application>Microsoft Office PowerPoint</Application>
  <PresentationFormat>Szélesvásznú</PresentationFormat>
  <Paragraphs>817</Paragraphs>
  <Slides>118</Slides>
  <Notes>1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Office-téma</vt:lpstr>
      <vt:lpstr>Számítógépes Telekommunikációs  Hálózatok</vt:lpstr>
      <vt:lpstr>Mi értelme ennek a tárgynak?</vt:lpstr>
      <vt:lpstr>A számítógépes hálózatok      mindenhol jelen vannak</vt:lpstr>
      <vt:lpstr>A számítógépes hálózatok      mindenhol jelen vannak</vt:lpstr>
      <vt:lpstr>Az Internet</vt:lpstr>
      <vt:lpstr>17,1 milliárd</vt:lpstr>
      <vt:lpstr>17,1 milliárd</vt:lpstr>
      <vt:lpstr>27,1 milliárd</vt:lpstr>
      <vt:lpstr>~3 exabájt</vt:lpstr>
      <vt:lpstr>Ha         = 1 Gigabájt </vt:lpstr>
      <vt:lpstr>Ha         = 1 Gigabájt </vt:lpstr>
      <vt:lpstr>PowerPoint-bemutató</vt:lpstr>
      <vt:lpstr>~9 exabájt</vt:lpstr>
      <vt:lpstr>~55%</vt:lpstr>
      <vt:lpstr>PowerPoint-bemutató</vt:lpstr>
      <vt:lpstr>~80%</vt:lpstr>
      <vt:lpstr>Van másik oldala is…</vt:lpstr>
      <vt:lpstr>Internetes forgalom Egyiptomból/-ba  (2011. január)</vt:lpstr>
      <vt:lpstr>Szíria - 2013</vt:lpstr>
      <vt:lpstr>PowerPoint-bemutató</vt:lpstr>
      <vt:lpstr>PowerPoint-bemutató</vt:lpstr>
      <vt:lpstr>The top-secret PRISM program</vt:lpstr>
      <vt:lpstr>„Netsemlegesség” – Network Neutrality</vt:lpstr>
      <vt:lpstr>PowerPoint-bemutató</vt:lpstr>
      <vt:lpstr>Kinek kell fizetni az Internet kapcsolatért?</vt:lpstr>
      <vt:lpstr>PowerPoint-bemutató</vt:lpstr>
      <vt:lpstr>Kinek kell fizetni az Internet kapcsolatért?</vt:lpstr>
      <vt:lpstr>Kinek kell fizetni az Internet kapcsolatért?</vt:lpstr>
      <vt:lpstr>Sérülékenység</vt:lpstr>
      <vt:lpstr>PowerPoint-bemutató</vt:lpstr>
      <vt:lpstr>Egy kis probléma…</vt:lpstr>
      <vt:lpstr>PowerPoint-bemutató</vt:lpstr>
      <vt:lpstr>2017 augusztus</vt:lpstr>
      <vt:lpstr>A humán faktor</vt:lpstr>
      <vt:lpstr>A humán faktor</vt:lpstr>
      <vt:lpstr>Hétvégén minden jobban működik </vt:lpstr>
      <vt:lpstr>Számítógépes Hálózatok</vt:lpstr>
      <vt:lpstr>Egy kis logisztika</vt:lpstr>
      <vt:lpstr>A tárgy célja</vt:lpstr>
      <vt:lpstr>Skillek – amik a Mátrixban is elengedhetetlenek</vt:lpstr>
      <vt:lpstr>Források</vt:lpstr>
      <vt:lpstr>Slack</vt:lpstr>
      <vt:lpstr>Számonkérés - Vizsgajegy  </vt:lpstr>
      <vt:lpstr>PowerPoint-bemutató</vt:lpstr>
      <vt:lpstr>Áttekintés</vt:lpstr>
      <vt:lpstr>Három alapvető komponens</vt:lpstr>
      <vt:lpstr>Adat küldő és fogadó végpontok</vt:lpstr>
      <vt:lpstr>Adattovábbító switchek és routerek Adat továbbítása a célállomás felé</vt:lpstr>
      <vt:lpstr>A routerek  mérete, képességei és felhasználása is változó</vt:lpstr>
      <vt:lpstr>Kbps? Mbps? Tbps?</vt:lpstr>
      <vt:lpstr>Linkek  a végpontokat kapcsolják a switchekhez és a switcheket egymáshoz</vt:lpstr>
      <vt:lpstr>Linkek - példák</vt:lpstr>
      <vt:lpstr>PowerPoint-bemutató</vt:lpstr>
      <vt:lpstr>PowerPoint-bemutató</vt:lpstr>
      <vt:lpstr>Alternatives – Elon Musk’s StarLink </vt:lpstr>
      <vt:lpstr>További fogalmak</vt:lpstr>
      <vt:lpstr>Internet = hálózatok hálózata</vt:lpstr>
      <vt:lpstr>Internet = hálózatok hálózata</vt:lpstr>
      <vt:lpstr>Internet kapcsolat telefon hálózat felett</vt:lpstr>
      <vt:lpstr>Internet kapcsolat telefon hálózat felett</vt:lpstr>
      <vt:lpstr>Kábel TV hálózaton keresztül</vt:lpstr>
      <vt:lpstr>Az Ethernet a leggyakrabban használt Helyi Hálózati - Local Area Network (LAN) technológia</vt:lpstr>
      <vt:lpstr>Vannak további technológiák is</vt:lpstr>
      <vt:lpstr>Áttekintés</vt:lpstr>
      <vt:lpstr>Hogy néz ki az Internet „belseje”?</vt:lpstr>
      <vt:lpstr>Nézzünk néhány speciális topológiát… Az Internet nem ilyen</vt:lpstr>
      <vt:lpstr>A kompromisszumos megoldás: switchelt/kapcsolt hálózatok (switched networks) észszerűség és rugalmasság</vt:lpstr>
      <vt:lpstr>Linkek és switchek megosztott használata</vt:lpstr>
      <vt:lpstr>Erőforrások kezelése     Két alapvetően eltérő megközelítés hálózati</vt:lpstr>
      <vt:lpstr>Melyik a jobb?</vt:lpstr>
      <vt:lpstr>Tekintsük a lenti hálózati csúcsigényeket  és folyam időtartamokat</vt:lpstr>
      <vt:lpstr>Tekintsük a lenti hálózati csúcsigényeket  és folyam időtartamokat</vt:lpstr>
      <vt:lpstr>Csúcs és átlagos ráták kapcsolata</vt:lpstr>
      <vt:lpstr>Melyik a jobb? Jó válasz nincs, a felhasználástól függ</vt:lpstr>
      <vt:lpstr>Melyik a jobb? Jó válasz nincs, a felhasználástól függ</vt:lpstr>
      <vt:lpstr>Megvalósítások</vt:lpstr>
      <vt:lpstr>Az áramkörkapcsolt hálózat alapja  a Resource Reservation Protocol</vt:lpstr>
      <vt:lpstr>Adatátvitel áramkörkapcsolt hálózaton</vt:lpstr>
      <vt:lpstr>Löketszerű forgalom - Rossz teljesítmény</vt:lpstr>
      <vt:lpstr>Rövid üzenetváltás – Rossz teljesítmény</vt:lpstr>
      <vt:lpstr>További probléma a meghibásodott  switch kikerülése (reroute)</vt:lpstr>
      <vt:lpstr>Érvek/Ellenérvek</vt:lpstr>
      <vt:lpstr>Megvalósítások</vt:lpstr>
      <vt:lpstr>Csomagkapcsolt hálózatok</vt:lpstr>
      <vt:lpstr>Csomagkapcsolt hálózatok</vt:lpstr>
      <vt:lpstr>Csomagkapcsolt hálózatok</vt:lpstr>
      <vt:lpstr>Hiba tolerancia</vt:lpstr>
      <vt:lpstr>Érvek ellenérvek</vt:lpstr>
      <vt:lpstr>Az Internet csomagkapcsolt</vt:lpstr>
      <vt:lpstr>Áttekintés</vt:lpstr>
      <vt:lpstr>PowerPoint-bemutató</vt:lpstr>
      <vt:lpstr>Mi az internet?</vt:lpstr>
      <vt:lpstr>ISP – Internet szolgáltató</vt:lpstr>
      <vt:lpstr>PowerPoint-bemutató</vt:lpstr>
      <vt:lpstr>Az Internet hierarchikus struktúrája szolgáltató-vásárló (provider-customer) viszonyok</vt:lpstr>
      <vt:lpstr>PowerPoint-bemutató</vt:lpstr>
      <vt:lpstr>Hálózatok eloszlása a Tier-ekben</vt:lpstr>
      <vt:lpstr>PowerPoint-bemutató</vt:lpstr>
      <vt:lpstr>Némely hálózat között közvetlen kapcsolat is létezik   – csökkenti a szolgáltatónak fizetendő számlát</vt:lpstr>
      <vt:lpstr>PowerPoint-bemutató</vt:lpstr>
      <vt:lpstr>A szomszédos hálózatok egyesével való összekapcsolása túl költséges lenne</vt:lpstr>
      <vt:lpstr>PowerPoint-bemutató</vt:lpstr>
      <vt:lpstr>PowerPoint-bemutató</vt:lpstr>
      <vt:lpstr>Egy IXP két napja – DE-CIX Frankfurt</vt:lpstr>
      <vt:lpstr>Az Internet rövid története</vt:lpstr>
      <vt:lpstr>Az egész az 50-es években kezdődött…</vt:lpstr>
      <vt:lpstr>Három legfontosabb kérdés</vt:lpstr>
      <vt:lpstr>A 60-as évek a  csomagkapcsolt hálózatokról szólt…</vt:lpstr>
      <vt:lpstr>ARPANET</vt:lpstr>
      <vt:lpstr>ARPANET</vt:lpstr>
      <vt:lpstr>ARPANET</vt:lpstr>
      <vt:lpstr>Robert Kahn koncepciója –        DARPA 1972</vt:lpstr>
      <vt:lpstr>Az Interneten átküldött első üzenet</vt:lpstr>
      <vt:lpstr>A 70-es évek már az Ethernet, TCP/IP és az email korszaka volt…</vt:lpstr>
      <vt:lpstr>80-as években minden a TCP/IP-ről szól…</vt:lpstr>
      <vt:lpstr>PowerPoint-bemutató</vt:lpstr>
      <vt:lpstr>90-as évek – minden az Internetről         és a webről szól…</vt:lpstr>
      <vt:lpstr>Folytatása következik…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188</cp:revision>
  <dcterms:created xsi:type="dcterms:W3CDTF">2018-05-22T12:40:12Z</dcterms:created>
  <dcterms:modified xsi:type="dcterms:W3CDTF">2020-09-09T07:31:24Z</dcterms:modified>
</cp:coreProperties>
</file>